
<file path=[Content_Types].xml><?xml version="1.0" encoding="utf-8"?>
<Types xmlns="http://schemas.openxmlformats.org/package/2006/content-types">
  <Default Extension="docx" ContentType="application/vnd.openxmlformats-officedocument.wordprocessingml.document"/>
  <Default Extension="jpeg" ContentType="image/jpeg"/>
  <Default Extension="png" ContentType="image/png"/>
  <Default Extension="pptx" ContentType="application/vnd.openxmlformats-officedocument.presentationml.presentation"/>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6" r:id="rId5"/>
  </p:sldMasterIdLst>
  <p:notesMasterIdLst>
    <p:notesMasterId r:id="rId104"/>
  </p:notesMasterIdLst>
  <p:handoutMasterIdLst>
    <p:handoutMasterId r:id="rId105"/>
  </p:handoutMasterIdLst>
  <p:sldIdLst>
    <p:sldId id="504" r:id="rId6"/>
    <p:sldId id="699" r:id="rId7"/>
    <p:sldId id="737" r:id="rId8"/>
    <p:sldId id="738" r:id="rId9"/>
    <p:sldId id="750" r:id="rId10"/>
    <p:sldId id="736" r:id="rId11"/>
    <p:sldId id="606" r:id="rId12"/>
    <p:sldId id="607" r:id="rId13"/>
    <p:sldId id="599" r:id="rId14"/>
    <p:sldId id="601" r:id="rId15"/>
    <p:sldId id="744" r:id="rId16"/>
    <p:sldId id="745" r:id="rId17"/>
    <p:sldId id="746" r:id="rId18"/>
    <p:sldId id="610" r:id="rId19"/>
    <p:sldId id="629" r:id="rId20"/>
    <p:sldId id="716" r:id="rId21"/>
    <p:sldId id="717" r:id="rId22"/>
    <p:sldId id="720" r:id="rId23"/>
    <p:sldId id="739" r:id="rId24"/>
    <p:sldId id="740" r:id="rId25"/>
    <p:sldId id="742" r:id="rId26"/>
    <p:sldId id="721" r:id="rId27"/>
    <p:sldId id="700" r:id="rId28"/>
    <p:sldId id="621" r:id="rId29"/>
    <p:sldId id="622" r:id="rId30"/>
    <p:sldId id="626" r:id="rId31"/>
    <p:sldId id="627" r:id="rId32"/>
    <p:sldId id="630" r:id="rId33"/>
    <p:sldId id="617" r:id="rId34"/>
    <p:sldId id="618" r:id="rId35"/>
    <p:sldId id="724" r:id="rId36"/>
    <p:sldId id="625" r:id="rId37"/>
    <p:sldId id="619" r:id="rId38"/>
    <p:sldId id="725" r:id="rId39"/>
    <p:sldId id="726" r:id="rId40"/>
    <p:sldId id="624" r:id="rId41"/>
    <p:sldId id="697" r:id="rId42"/>
    <p:sldId id="698" r:id="rId43"/>
    <p:sldId id="727" r:id="rId44"/>
    <p:sldId id="728" r:id="rId45"/>
    <p:sldId id="743" r:id="rId46"/>
    <p:sldId id="707" r:id="rId47"/>
    <p:sldId id="741" r:id="rId48"/>
    <p:sldId id="706" r:id="rId49"/>
    <p:sldId id="631" r:id="rId50"/>
    <p:sldId id="659" r:id="rId51"/>
    <p:sldId id="632" r:id="rId52"/>
    <p:sldId id="633" r:id="rId53"/>
    <p:sldId id="634" r:id="rId54"/>
    <p:sldId id="635" r:id="rId55"/>
    <p:sldId id="636" r:id="rId56"/>
    <p:sldId id="711" r:id="rId57"/>
    <p:sldId id="637" r:id="rId58"/>
    <p:sldId id="638" r:id="rId59"/>
    <p:sldId id="639" r:id="rId60"/>
    <p:sldId id="641" r:id="rId61"/>
    <p:sldId id="642" r:id="rId62"/>
    <p:sldId id="643" r:id="rId63"/>
    <p:sldId id="644" r:id="rId64"/>
    <p:sldId id="648" r:id="rId65"/>
    <p:sldId id="649" r:id="rId66"/>
    <p:sldId id="709" r:id="rId67"/>
    <p:sldId id="650" r:id="rId68"/>
    <p:sldId id="645" r:id="rId69"/>
    <p:sldId id="647" r:id="rId70"/>
    <p:sldId id="696" r:id="rId71"/>
    <p:sldId id="714" r:id="rId72"/>
    <p:sldId id="651" r:id="rId73"/>
    <p:sldId id="646" r:id="rId74"/>
    <p:sldId id="623" r:id="rId75"/>
    <p:sldId id="703" r:id="rId76"/>
    <p:sldId id="656" r:id="rId77"/>
    <p:sldId id="653" r:id="rId78"/>
    <p:sldId id="652" r:id="rId79"/>
    <p:sldId id="751" r:id="rId80"/>
    <p:sldId id="752" r:id="rId81"/>
    <p:sldId id="729" r:id="rId82"/>
    <p:sldId id="666" r:id="rId83"/>
    <p:sldId id="661" r:id="rId84"/>
    <p:sldId id="662" r:id="rId85"/>
    <p:sldId id="678" r:id="rId86"/>
    <p:sldId id="733" r:id="rId87"/>
    <p:sldId id="734" r:id="rId88"/>
    <p:sldId id="680" r:id="rId89"/>
    <p:sldId id="681" r:id="rId90"/>
    <p:sldId id="684" r:id="rId91"/>
    <p:sldId id="686" r:id="rId92"/>
    <p:sldId id="735" r:id="rId93"/>
    <p:sldId id="692" r:id="rId94"/>
    <p:sldId id="730" r:id="rId95"/>
    <p:sldId id="753" r:id="rId96"/>
    <p:sldId id="663" r:id="rId97"/>
    <p:sldId id="664" r:id="rId98"/>
    <p:sldId id="665" r:id="rId99"/>
    <p:sldId id="688" r:id="rId100"/>
    <p:sldId id="718" r:id="rId101"/>
    <p:sldId id="503" r:id="rId102"/>
    <p:sldId id="754" r:id="rId10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43B182F2-67AA-46DD-944B-2A5B334F72DD}">
          <p14:sldIdLst/>
        </p14:section>
        <p14:section name="Default Section" id="{904F3976-FB2C-418A-9B35-45C4C1E720C0}">
          <p14:sldIdLst>
            <p14:sldId id="504"/>
            <p14:sldId id="699"/>
            <p14:sldId id="737"/>
            <p14:sldId id="738"/>
            <p14:sldId id="750"/>
            <p14:sldId id="736"/>
            <p14:sldId id="606"/>
            <p14:sldId id="607"/>
            <p14:sldId id="599"/>
            <p14:sldId id="601"/>
            <p14:sldId id="744"/>
            <p14:sldId id="745"/>
            <p14:sldId id="746"/>
            <p14:sldId id="610"/>
            <p14:sldId id="629"/>
            <p14:sldId id="716"/>
            <p14:sldId id="717"/>
            <p14:sldId id="720"/>
            <p14:sldId id="739"/>
            <p14:sldId id="740"/>
            <p14:sldId id="742"/>
            <p14:sldId id="721"/>
            <p14:sldId id="700"/>
            <p14:sldId id="621"/>
            <p14:sldId id="622"/>
            <p14:sldId id="626"/>
            <p14:sldId id="627"/>
            <p14:sldId id="630"/>
            <p14:sldId id="617"/>
            <p14:sldId id="618"/>
            <p14:sldId id="724"/>
            <p14:sldId id="625"/>
            <p14:sldId id="619"/>
            <p14:sldId id="725"/>
            <p14:sldId id="726"/>
            <p14:sldId id="624"/>
            <p14:sldId id="697"/>
            <p14:sldId id="698"/>
            <p14:sldId id="727"/>
            <p14:sldId id="728"/>
            <p14:sldId id="743"/>
            <p14:sldId id="707"/>
            <p14:sldId id="741"/>
            <p14:sldId id="706"/>
            <p14:sldId id="631"/>
            <p14:sldId id="659"/>
            <p14:sldId id="632"/>
            <p14:sldId id="633"/>
            <p14:sldId id="634"/>
            <p14:sldId id="635"/>
            <p14:sldId id="636"/>
            <p14:sldId id="711"/>
            <p14:sldId id="637"/>
            <p14:sldId id="638"/>
            <p14:sldId id="639"/>
            <p14:sldId id="641"/>
            <p14:sldId id="642"/>
            <p14:sldId id="643"/>
            <p14:sldId id="644"/>
            <p14:sldId id="648"/>
            <p14:sldId id="649"/>
            <p14:sldId id="709"/>
            <p14:sldId id="650"/>
            <p14:sldId id="645"/>
            <p14:sldId id="647"/>
            <p14:sldId id="696"/>
            <p14:sldId id="714"/>
            <p14:sldId id="651"/>
            <p14:sldId id="646"/>
            <p14:sldId id="623"/>
            <p14:sldId id="703"/>
            <p14:sldId id="656"/>
            <p14:sldId id="653"/>
            <p14:sldId id="652"/>
            <p14:sldId id="751"/>
            <p14:sldId id="752"/>
            <p14:sldId id="729"/>
            <p14:sldId id="666"/>
            <p14:sldId id="661"/>
            <p14:sldId id="662"/>
            <p14:sldId id="678"/>
            <p14:sldId id="733"/>
            <p14:sldId id="734"/>
            <p14:sldId id="680"/>
            <p14:sldId id="681"/>
            <p14:sldId id="684"/>
            <p14:sldId id="686"/>
            <p14:sldId id="735"/>
            <p14:sldId id="692"/>
            <p14:sldId id="730"/>
            <p14:sldId id="753"/>
            <p14:sldId id="663"/>
            <p14:sldId id="664"/>
            <p14:sldId id="665"/>
            <p14:sldId id="688"/>
            <p14:sldId id="718"/>
            <p14:sldId id="503"/>
            <p14:sldId id="7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550B"/>
    <a:srgbClr val="F68C22"/>
    <a:srgbClr val="000000"/>
    <a:srgbClr val="FF3300"/>
    <a:srgbClr val="008000"/>
    <a:srgbClr val="EEECE1"/>
    <a:srgbClr val="00CC00"/>
    <a:srgbClr val="FFFFFF"/>
    <a:srgbClr val="00FF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83626" autoAdjust="0"/>
  </p:normalViewPr>
  <p:slideViewPr>
    <p:cSldViewPr snapToGrid="0">
      <p:cViewPr varScale="1">
        <p:scale>
          <a:sx n="72" d="100"/>
          <a:sy n="72" d="100"/>
        </p:scale>
        <p:origin x="984" y="68"/>
      </p:cViewPr>
      <p:guideLst>
        <p:guide orient="horz" pos="2160"/>
        <p:guide pos="2880"/>
      </p:guideLst>
    </p:cSldViewPr>
  </p:slideViewPr>
  <p:notesTextViewPr>
    <p:cViewPr>
      <p:scale>
        <a:sx n="1" d="1"/>
        <a:sy n="1" d="1"/>
      </p:scale>
      <p:origin x="0" y="0"/>
    </p:cViewPr>
  </p:notesTextViewPr>
  <p:sorterViewPr>
    <p:cViewPr>
      <p:scale>
        <a:sx n="200" d="100"/>
        <a:sy n="200" d="100"/>
      </p:scale>
      <p:origin x="0" y="-4952"/>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viewProps" Target="viewProp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theme" Target="theme/theme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ableStyles" Target="tableStyle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D93482-9870-4B83-8682-D5465ABFF955}" type="datetimeFigureOut">
              <a:rPr lang="en-GB" smtClean="0"/>
              <a:t>12/09/2022</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ED786D-039F-4B6F-987F-3811BA5D3497}" type="slidenum">
              <a:rPr lang="en-GB" smtClean="0"/>
              <a:t>‹#›</a:t>
            </a:fld>
            <a:endParaRPr lang="en-GB"/>
          </a:p>
        </p:txBody>
      </p:sp>
    </p:spTree>
    <p:extLst>
      <p:ext uri="{BB962C8B-B14F-4D97-AF65-F5344CB8AC3E}">
        <p14:creationId xmlns:p14="http://schemas.microsoft.com/office/powerpoint/2010/main" val="286547325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3075EF-0CED-44C8-AD17-1F7C32062854}" type="datetimeFigureOut">
              <a:rPr lang="en-US" smtClean="0"/>
              <a:t>9/12/2022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C9FC32-54EF-4535-8EE5-84A4CBDBC030}" type="slidenum">
              <a:rPr lang="en-US" smtClean="0"/>
              <a:t>‹#›</a:t>
            </a:fld>
            <a:endParaRPr lang="en-US"/>
          </a:p>
        </p:txBody>
      </p:sp>
    </p:spTree>
    <p:extLst>
      <p:ext uri="{BB962C8B-B14F-4D97-AF65-F5344CB8AC3E}">
        <p14:creationId xmlns:p14="http://schemas.microsoft.com/office/powerpoint/2010/main" val="972462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469217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847571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928767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677304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857851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15066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064603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Provides a template to create applications..</a:t>
            </a:r>
          </a:p>
          <a:p>
            <a:r>
              <a:rPr lang="en-SG" dirty="0"/>
              <a:t>For example, it helps the user to focus on the business model and provides the model for the application you want to build</a:t>
            </a:r>
          </a:p>
          <a:p>
            <a:r>
              <a:rPr lang="en-SG" dirty="0"/>
              <a:t>Annotate (@) the class to a service (http, database and so on)</a:t>
            </a:r>
          </a:p>
        </p:txBody>
      </p:sp>
    </p:spTree>
    <p:extLst>
      <p:ext uri="{BB962C8B-B14F-4D97-AF65-F5344CB8AC3E}">
        <p14:creationId xmlns:p14="http://schemas.microsoft.com/office/powerpoint/2010/main" val="1378204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527341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65545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801042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https://en.wikipedia.org/wiki/QR_code_payment</a:t>
            </a:r>
          </a:p>
        </p:txBody>
      </p:sp>
    </p:spTree>
    <p:extLst>
      <p:ext uri="{BB962C8B-B14F-4D97-AF65-F5344CB8AC3E}">
        <p14:creationId xmlns:p14="http://schemas.microsoft.com/office/powerpoint/2010/main" val="3661791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140706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100 different ways to build an application it can be confusing too. </a:t>
            </a:r>
          </a:p>
        </p:txBody>
      </p:sp>
    </p:spTree>
    <p:extLst>
      <p:ext uri="{BB962C8B-B14F-4D97-AF65-F5344CB8AC3E}">
        <p14:creationId xmlns:p14="http://schemas.microsoft.com/office/powerpoint/2010/main" val="364331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889580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561523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students to work on their own code.</a:t>
            </a:r>
            <a:endParaRPr lang="en-SG" dirty="0"/>
          </a:p>
        </p:txBody>
      </p:sp>
    </p:spTree>
    <p:extLst>
      <p:ext uri="{BB962C8B-B14F-4D97-AF65-F5344CB8AC3E}">
        <p14:creationId xmlns:p14="http://schemas.microsoft.com/office/powerpoint/2010/main" val="2667995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Lecturer to get students to check at this stage, if the dependencies are correctly selected</a:t>
            </a:r>
          </a:p>
          <a:p>
            <a:endParaRPr lang="en-US" dirty="0"/>
          </a:p>
          <a:p>
            <a:r>
              <a:rPr lang="en-US" dirty="0"/>
              <a:t>Dependencies will be discussed later on.</a:t>
            </a:r>
            <a:endParaRPr lang="en-SG" dirty="0"/>
          </a:p>
        </p:txBody>
      </p:sp>
    </p:spTree>
    <p:extLst>
      <p:ext uri="{BB962C8B-B14F-4D97-AF65-F5344CB8AC3E}">
        <p14:creationId xmlns:p14="http://schemas.microsoft.com/office/powerpoint/2010/main" val="18087590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4264223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Highlighted notes are important for today’s lesson.</a:t>
            </a:r>
          </a:p>
          <a:p>
            <a:endParaRPr lang="en-SG" dirty="0"/>
          </a:p>
        </p:txBody>
      </p:sp>
    </p:spTree>
    <p:extLst>
      <p:ext uri="{BB962C8B-B14F-4D97-AF65-F5344CB8AC3E}">
        <p14:creationId xmlns:p14="http://schemas.microsoft.com/office/powerpoint/2010/main" val="795694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https://maven.apache.org/guides/introduction/introduction-to-the-pom.html</a:t>
            </a:r>
          </a:p>
          <a:p>
            <a:endParaRPr lang="en-US" dirty="0"/>
          </a:p>
          <a:p>
            <a:r>
              <a:rPr lang="en-US" dirty="0"/>
              <a:t>N</a:t>
            </a:r>
            <a:r>
              <a:rPr lang="en-SG" dirty="0"/>
              <a:t>o need to go into details of how to write the POM file. It is usually generated based on our selection of the dependencies when we create the project. </a:t>
            </a:r>
          </a:p>
        </p:txBody>
      </p:sp>
    </p:spTree>
    <p:extLst>
      <p:ext uri="{BB962C8B-B14F-4D97-AF65-F5344CB8AC3E}">
        <p14:creationId xmlns:p14="http://schemas.microsoft.com/office/powerpoint/2010/main" val="23920411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https://maven.apache.org/what-is-maven.html</a:t>
            </a:r>
          </a:p>
        </p:txBody>
      </p:sp>
    </p:spTree>
    <p:extLst>
      <p:ext uri="{BB962C8B-B14F-4D97-AF65-F5344CB8AC3E}">
        <p14:creationId xmlns:p14="http://schemas.microsoft.com/office/powerpoint/2010/main" val="704136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https://en.wikipedia.org/wiki/QR_code_payment</a:t>
            </a:r>
          </a:p>
        </p:txBody>
      </p:sp>
    </p:spTree>
    <p:extLst>
      <p:ext uri="{BB962C8B-B14F-4D97-AF65-F5344CB8AC3E}">
        <p14:creationId xmlns:p14="http://schemas.microsoft.com/office/powerpoint/2010/main" val="2518439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dependencies as additional libraries on top of what the basic Spring supplies. Or in the previous module, on top of the basic Java libraries, we had to import certain libraries such as the </a:t>
            </a:r>
            <a:r>
              <a:rPr lang="en-US" dirty="0" err="1"/>
              <a:t>ArrayList</a:t>
            </a:r>
            <a:r>
              <a:rPr lang="en-US" dirty="0"/>
              <a:t> when we needed to use it. </a:t>
            </a:r>
            <a:endParaRPr lang="en-SG" dirty="0"/>
          </a:p>
        </p:txBody>
      </p:sp>
    </p:spTree>
    <p:extLst>
      <p:ext uri="{BB962C8B-B14F-4D97-AF65-F5344CB8AC3E}">
        <p14:creationId xmlns:p14="http://schemas.microsoft.com/office/powerpoint/2010/main" val="3925058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dependencies as additional libraries on top of what the basic Spring supplies. Or in the previous module, on top of the basic Java libraries, we had to import certain libraries such as the </a:t>
            </a:r>
            <a:r>
              <a:rPr lang="en-US" dirty="0" err="1"/>
              <a:t>ArrayList</a:t>
            </a:r>
            <a:r>
              <a:rPr lang="en-US" dirty="0"/>
              <a:t> when we needed to use it. </a:t>
            </a:r>
            <a:endParaRPr lang="en-SG" dirty="0"/>
          </a:p>
        </p:txBody>
      </p:sp>
    </p:spTree>
    <p:extLst>
      <p:ext uri="{BB962C8B-B14F-4D97-AF65-F5344CB8AC3E}">
        <p14:creationId xmlns:p14="http://schemas.microsoft.com/office/powerpoint/2010/main" val="3757294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dependencies as additional libraries on top of what the basic Spring supplies. Or in the previous module, on top of the basic Java libraries, we had to import certain libraries such as the </a:t>
            </a:r>
            <a:r>
              <a:rPr lang="en-US" dirty="0" err="1"/>
              <a:t>ArrayList</a:t>
            </a:r>
            <a:r>
              <a:rPr lang="en-US" dirty="0"/>
              <a:t> when we needed to use it. </a:t>
            </a:r>
            <a:endParaRPr lang="en-SG" dirty="0"/>
          </a:p>
        </p:txBody>
      </p:sp>
    </p:spTree>
    <p:extLst>
      <p:ext uri="{BB962C8B-B14F-4D97-AF65-F5344CB8AC3E}">
        <p14:creationId xmlns:p14="http://schemas.microsoft.com/office/powerpoint/2010/main" val="3697239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https://maven.apache.org/guides/introduction/introduction-to-the-pom.html</a:t>
            </a:r>
          </a:p>
          <a:p>
            <a:endParaRPr lang="en-US" dirty="0"/>
          </a:p>
          <a:p>
            <a:r>
              <a:rPr lang="en-US" dirty="0"/>
              <a:t>N</a:t>
            </a:r>
            <a:r>
              <a:rPr lang="en-SG" dirty="0"/>
              <a:t>o need to go into details of how to write the POM file. It is usually generated based on our selection of the dependencies when we create the project. </a:t>
            </a:r>
          </a:p>
        </p:txBody>
      </p:sp>
    </p:spTree>
    <p:extLst>
      <p:ext uri="{BB962C8B-B14F-4D97-AF65-F5344CB8AC3E}">
        <p14:creationId xmlns:p14="http://schemas.microsoft.com/office/powerpoint/2010/main" val="4085086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3287641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9575835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382572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discuss about the view and controller only.</a:t>
            </a:r>
            <a:endParaRPr lang="en-SG" dirty="0"/>
          </a:p>
        </p:txBody>
      </p:sp>
    </p:spTree>
    <p:extLst>
      <p:ext uri="{BB962C8B-B14F-4D97-AF65-F5344CB8AC3E}">
        <p14:creationId xmlns:p14="http://schemas.microsoft.com/office/powerpoint/2010/main" val="6134765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552804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students to check their package names</a:t>
            </a:r>
            <a:endParaRPr lang="en-SG" dirty="0"/>
          </a:p>
        </p:txBody>
      </p:sp>
    </p:spTree>
    <p:extLst>
      <p:ext uri="{BB962C8B-B14F-4D97-AF65-F5344CB8AC3E}">
        <p14:creationId xmlns:p14="http://schemas.microsoft.com/office/powerpoint/2010/main" val="2756147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https://en.wikipedia.org/wiki/QR_code_payment</a:t>
            </a:r>
          </a:p>
        </p:txBody>
      </p:sp>
    </p:spTree>
    <p:extLst>
      <p:ext uri="{BB962C8B-B14F-4D97-AF65-F5344CB8AC3E}">
        <p14:creationId xmlns:p14="http://schemas.microsoft.com/office/powerpoint/2010/main" val="36305474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students they should have set their authorship.</a:t>
            </a:r>
            <a:endParaRPr lang="en-SG" dirty="0"/>
          </a:p>
        </p:txBody>
      </p:sp>
    </p:spTree>
    <p:extLst>
      <p:ext uri="{BB962C8B-B14F-4D97-AF65-F5344CB8AC3E}">
        <p14:creationId xmlns:p14="http://schemas.microsoft.com/office/powerpoint/2010/main" val="41957315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C208/C209, students were taught that they could import libraries that were missing. They can do so similarly here.</a:t>
            </a:r>
            <a:endParaRPr lang="en-SG" dirty="0"/>
          </a:p>
        </p:txBody>
      </p:sp>
    </p:spTree>
    <p:extLst>
      <p:ext uri="{BB962C8B-B14F-4D97-AF65-F5344CB8AC3E}">
        <p14:creationId xmlns:p14="http://schemas.microsoft.com/office/powerpoint/2010/main" val="6554106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modification to L02Application.java needed.</a:t>
            </a:r>
            <a:endParaRPr lang="en-SG" dirty="0"/>
          </a:p>
        </p:txBody>
      </p:sp>
    </p:spTree>
    <p:extLst>
      <p:ext uri="{BB962C8B-B14F-4D97-AF65-F5344CB8AC3E}">
        <p14:creationId xmlns:p14="http://schemas.microsoft.com/office/powerpoint/2010/main" val="12422467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https://spring.io/guides/gs/serving-web-content/</a:t>
            </a:r>
          </a:p>
          <a:p>
            <a:endParaRPr lang="en-US" dirty="0"/>
          </a:p>
          <a:p>
            <a:r>
              <a:rPr lang="en-US" dirty="0"/>
              <a:t>Students need to know that the @</a:t>
            </a:r>
            <a:r>
              <a:rPr lang="en-US" dirty="0" err="1"/>
              <a:t>SpringBootApplication</a:t>
            </a:r>
            <a:r>
              <a:rPr lang="en-US" dirty="0"/>
              <a:t> needs to be used in the class with the main method.</a:t>
            </a:r>
            <a:endParaRPr lang="en-SG" dirty="0"/>
          </a:p>
          <a:p>
            <a:endParaRPr lang="en-SG" dirty="0"/>
          </a:p>
        </p:txBody>
      </p:sp>
    </p:spTree>
    <p:extLst>
      <p:ext uri="{BB962C8B-B14F-4D97-AF65-F5344CB8AC3E}">
        <p14:creationId xmlns:p14="http://schemas.microsoft.com/office/powerpoint/2010/main" val="27772384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web server are we using?</a:t>
            </a:r>
            <a:endParaRPr lang="en-SG" dirty="0"/>
          </a:p>
        </p:txBody>
      </p:sp>
    </p:spTree>
    <p:extLst>
      <p:ext uri="{BB962C8B-B14F-4D97-AF65-F5344CB8AC3E}">
        <p14:creationId xmlns:p14="http://schemas.microsoft.com/office/powerpoint/2010/main" val="37077053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C207, students would have used the Apache webserver </a:t>
            </a:r>
            <a:endParaRPr lang="en-SG" dirty="0"/>
          </a:p>
        </p:txBody>
      </p:sp>
    </p:spTree>
    <p:extLst>
      <p:ext uri="{BB962C8B-B14F-4D97-AF65-F5344CB8AC3E}">
        <p14:creationId xmlns:p14="http://schemas.microsoft.com/office/powerpoint/2010/main" val="4234978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students some time to try on their own before modelling.</a:t>
            </a:r>
            <a:endParaRPr lang="en-SG" dirty="0"/>
          </a:p>
          <a:p>
            <a:endParaRPr lang="en-SG" dirty="0"/>
          </a:p>
        </p:txBody>
      </p:sp>
    </p:spTree>
    <p:extLst>
      <p:ext uri="{BB962C8B-B14F-4D97-AF65-F5344CB8AC3E}">
        <p14:creationId xmlns:p14="http://schemas.microsoft.com/office/powerpoint/2010/main" val="19472748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students some time to try on their own before modelling.</a:t>
            </a:r>
          </a:p>
          <a:p>
            <a:endParaRPr lang="en-US" dirty="0"/>
          </a:p>
          <a:p>
            <a:r>
              <a:rPr lang="en-US" dirty="0"/>
              <a:t>Package name should be their own</a:t>
            </a:r>
            <a:endParaRPr lang="en-SG" dirty="0"/>
          </a:p>
        </p:txBody>
      </p:sp>
    </p:spTree>
    <p:extLst>
      <p:ext uri="{BB962C8B-B14F-4D97-AF65-F5344CB8AC3E}">
        <p14:creationId xmlns:p14="http://schemas.microsoft.com/office/powerpoint/2010/main" val="3287571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students some time to try on their own before modelling.</a:t>
            </a:r>
            <a:endParaRPr lang="en-SG" dirty="0"/>
          </a:p>
          <a:p>
            <a:endParaRPr lang="en-SG" dirty="0"/>
          </a:p>
        </p:txBody>
      </p:sp>
    </p:spTree>
    <p:extLst>
      <p:ext uri="{BB962C8B-B14F-4D97-AF65-F5344CB8AC3E}">
        <p14:creationId xmlns:p14="http://schemas.microsoft.com/office/powerpoint/2010/main" val="15737345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students some time to try on their own before modelling.</a:t>
            </a:r>
            <a:endParaRPr lang="en-SG" dirty="0"/>
          </a:p>
          <a:p>
            <a:endParaRPr lang="en-SG" dirty="0"/>
          </a:p>
        </p:txBody>
      </p:sp>
    </p:spTree>
    <p:extLst>
      <p:ext uri="{BB962C8B-B14F-4D97-AF65-F5344CB8AC3E}">
        <p14:creationId xmlns:p14="http://schemas.microsoft.com/office/powerpoint/2010/main" val="654969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https://en.wikipedia.org/wiki/QR_code_payment</a:t>
            </a:r>
          </a:p>
        </p:txBody>
      </p:sp>
    </p:spTree>
    <p:extLst>
      <p:ext uri="{BB962C8B-B14F-4D97-AF65-F5344CB8AC3E}">
        <p14:creationId xmlns:p14="http://schemas.microsoft.com/office/powerpoint/2010/main" val="19530170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2174675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4261573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https://en.wikipedia.org/wiki/Responsive_web_design</a:t>
            </a:r>
          </a:p>
        </p:txBody>
      </p:sp>
    </p:spTree>
    <p:extLst>
      <p:ext uri="{BB962C8B-B14F-4D97-AF65-F5344CB8AC3E}">
        <p14:creationId xmlns:p14="http://schemas.microsoft.com/office/powerpoint/2010/main" val="15582353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https://en.wikipedia.org/wiki/Bootstrap_(front-end_framework)</a:t>
            </a:r>
          </a:p>
          <a:p>
            <a:endParaRPr lang="en-US" dirty="0"/>
          </a:p>
          <a:p>
            <a:r>
              <a:rPr lang="en-US" dirty="0"/>
              <a:t>I</a:t>
            </a:r>
            <a:r>
              <a:rPr lang="en-SG" dirty="0"/>
              <a:t>n C369, students covered the basics of CSS and </a:t>
            </a:r>
            <a:r>
              <a:rPr lang="en-SG" dirty="0" err="1"/>
              <a:t>Javascript</a:t>
            </a:r>
            <a:endParaRPr lang="en-SG" dirty="0"/>
          </a:p>
        </p:txBody>
      </p:sp>
    </p:spTree>
    <p:extLst>
      <p:ext uri="{BB962C8B-B14F-4D97-AF65-F5344CB8AC3E}">
        <p14:creationId xmlns:p14="http://schemas.microsoft.com/office/powerpoint/2010/main" val="5478377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p:txBody>
      </p:sp>
    </p:spTree>
    <p:extLst>
      <p:ext uri="{BB962C8B-B14F-4D97-AF65-F5344CB8AC3E}">
        <p14:creationId xmlns:p14="http://schemas.microsoft.com/office/powerpoint/2010/main" val="34603673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p:txBody>
      </p:sp>
    </p:spTree>
    <p:extLst>
      <p:ext uri="{BB962C8B-B14F-4D97-AF65-F5344CB8AC3E}">
        <p14:creationId xmlns:p14="http://schemas.microsoft.com/office/powerpoint/2010/main" val="8579483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p:txBody>
      </p:sp>
    </p:spTree>
    <p:extLst>
      <p:ext uri="{BB962C8B-B14F-4D97-AF65-F5344CB8AC3E}">
        <p14:creationId xmlns:p14="http://schemas.microsoft.com/office/powerpoint/2010/main" val="9359561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These breakpoints can be customized if you’re using our source Sass files.</a:t>
            </a:r>
            <a:endParaRPr lang="en-US" dirty="0"/>
          </a:p>
        </p:txBody>
      </p:sp>
    </p:spTree>
    <p:extLst>
      <p:ext uri="{BB962C8B-B14F-4D97-AF65-F5344CB8AC3E}">
        <p14:creationId xmlns:p14="http://schemas.microsoft.com/office/powerpoint/2010/main" val="29130350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https://codepen.io/magdalene-lim/pen/vYZQedM</a:t>
            </a:r>
          </a:p>
          <a:p>
            <a:r>
              <a:rPr lang="en-US" dirty="0"/>
              <a:t>T</a:t>
            </a:r>
            <a:r>
              <a:rPr lang="en-SG" dirty="0" err="1"/>
              <a:t>hese</a:t>
            </a:r>
            <a:r>
              <a:rPr lang="en-SG" dirty="0"/>
              <a:t> classes are built into bootstrap. To customise them, you can use media queries.</a:t>
            </a:r>
          </a:p>
          <a:p>
            <a:endParaRPr lang="en-SG" dirty="0"/>
          </a:p>
        </p:txBody>
      </p:sp>
    </p:spTree>
    <p:extLst>
      <p:ext uri="{BB962C8B-B14F-4D97-AF65-F5344CB8AC3E}">
        <p14:creationId xmlns:p14="http://schemas.microsoft.com/office/powerpoint/2010/main" val="450713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https://codepen.io/magdalene-lim/pen/vYZQedM</a:t>
            </a:r>
          </a:p>
          <a:p>
            <a:endParaRPr lang="en-US" dirty="0"/>
          </a:p>
          <a:p>
            <a:r>
              <a:rPr lang="en-US" dirty="0"/>
              <a:t>Lecturer to demo and explain about the breakpoints as the browser is adjusted.</a:t>
            </a:r>
            <a:endParaRPr lang="en-SG" dirty="0"/>
          </a:p>
          <a:p>
            <a:endParaRPr lang="en-SG" dirty="0"/>
          </a:p>
        </p:txBody>
      </p:sp>
    </p:spTree>
    <p:extLst>
      <p:ext uri="{BB962C8B-B14F-4D97-AF65-F5344CB8AC3E}">
        <p14:creationId xmlns:p14="http://schemas.microsoft.com/office/powerpoint/2010/main" val="1157878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https://en.wikipedia.org/wiki/QR_code_payment</a:t>
            </a:r>
          </a:p>
        </p:txBody>
      </p:sp>
    </p:spTree>
    <p:extLst>
      <p:ext uri="{BB962C8B-B14F-4D97-AF65-F5344CB8AC3E}">
        <p14:creationId xmlns:p14="http://schemas.microsoft.com/office/powerpoint/2010/main" val="23742882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https://getbootstrap.com/docs/5.1/content/tables/</a:t>
            </a:r>
          </a:p>
        </p:txBody>
      </p:sp>
    </p:spTree>
    <p:extLst>
      <p:ext uri="{BB962C8B-B14F-4D97-AF65-F5344CB8AC3E}">
        <p14:creationId xmlns:p14="http://schemas.microsoft.com/office/powerpoint/2010/main" val="29288004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purpose of simplifying the demo here, the default container class is used. </a:t>
            </a:r>
          </a:p>
          <a:p>
            <a:endParaRPr lang="en-US" dirty="0"/>
          </a:p>
          <a:p>
            <a:r>
              <a:rPr lang="en-US" dirty="0"/>
              <a:t>Lecturer to show absolute path of the image</a:t>
            </a:r>
            <a:endParaRPr lang="en-SG" dirty="0"/>
          </a:p>
        </p:txBody>
      </p:sp>
    </p:spTree>
    <p:extLst>
      <p:ext uri="{BB962C8B-B14F-4D97-AF65-F5344CB8AC3E}">
        <p14:creationId xmlns:p14="http://schemas.microsoft.com/office/powerpoint/2010/main" val="36254616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https://www.w3schools.com/css/css_rwd_viewport.asp</a:t>
            </a:r>
          </a:p>
          <a:p>
            <a:r>
              <a:rPr lang="en-US" dirty="0"/>
              <a:t>Students have previously covered HTML, CSS and JS in C369, however some may have forgotten. Lecturer to show a simple raw CSS code to students.</a:t>
            </a:r>
          </a:p>
          <a:p>
            <a:endParaRPr lang="en-US" dirty="0"/>
          </a:p>
          <a:p>
            <a:r>
              <a:rPr lang="en-US" dirty="0"/>
              <a:t>Ask students how are classes and id represented in CSS </a:t>
            </a:r>
          </a:p>
          <a:p>
            <a:r>
              <a:rPr lang="en-US" dirty="0"/>
              <a:t>To represent class in CSS code, use .</a:t>
            </a:r>
          </a:p>
          <a:p>
            <a:r>
              <a:rPr lang="en-US" dirty="0"/>
              <a:t>To represent id in CSS code, use #</a:t>
            </a:r>
            <a:endParaRPr lang="en-SG" dirty="0"/>
          </a:p>
        </p:txBody>
      </p:sp>
    </p:spTree>
    <p:extLst>
      <p:ext uri="{BB962C8B-B14F-4D97-AF65-F5344CB8AC3E}">
        <p14:creationId xmlns:p14="http://schemas.microsoft.com/office/powerpoint/2010/main" val="40211920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https://www.w3schools.com/css/css_rwd_viewport.asp</a:t>
            </a:r>
          </a:p>
          <a:p>
            <a:r>
              <a:rPr lang="en-US" dirty="0"/>
              <a:t>Students have previously covered HTML, CSS and JS in C369, however some may have forgotten. Lecturer to show a simple raw CSS code to students.</a:t>
            </a:r>
          </a:p>
          <a:p>
            <a:endParaRPr lang="en-US" dirty="0"/>
          </a:p>
          <a:p>
            <a:r>
              <a:rPr lang="en-US" dirty="0"/>
              <a:t>Ask students how are classes and id represented in CSS </a:t>
            </a:r>
          </a:p>
          <a:p>
            <a:r>
              <a:rPr lang="en-US" dirty="0"/>
              <a:t>To represent class in CSS code, use .</a:t>
            </a:r>
          </a:p>
          <a:p>
            <a:r>
              <a:rPr lang="en-US" dirty="0"/>
              <a:t>To represent id in CSS code, use #</a:t>
            </a:r>
            <a:endParaRPr lang="en-SG" dirty="0"/>
          </a:p>
        </p:txBody>
      </p:sp>
    </p:spTree>
    <p:extLst>
      <p:ext uri="{BB962C8B-B14F-4D97-AF65-F5344CB8AC3E}">
        <p14:creationId xmlns:p14="http://schemas.microsoft.com/office/powerpoint/2010/main" val="32407203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100 different ways to build an application it can be confusing too. </a:t>
            </a:r>
          </a:p>
        </p:txBody>
      </p:sp>
    </p:spTree>
    <p:extLst>
      <p:ext uri="{BB962C8B-B14F-4D97-AF65-F5344CB8AC3E}">
        <p14:creationId xmlns:p14="http://schemas.microsoft.com/office/powerpoint/2010/main" val="4118328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78178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953590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878508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4260509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766"/>
            <a:ext cx="9144000" cy="6858000"/>
          </a:xfrm>
          <a:prstGeom prst="rect">
            <a:avLst/>
          </a:prstGeom>
        </p:spPr>
      </p:pic>
      <p:sp>
        <p:nvSpPr>
          <p:cNvPr id="2" name="Title 1"/>
          <p:cNvSpPr>
            <a:spLocks noGrp="1"/>
          </p:cNvSpPr>
          <p:nvPr>
            <p:ph type="ctrTitle" hasCustomPrompt="1"/>
          </p:nvPr>
        </p:nvSpPr>
        <p:spPr>
          <a:xfrm>
            <a:off x="1044004" y="1935042"/>
            <a:ext cx="5104098" cy="1360445"/>
          </a:xfrm>
          <a:prstGeom prst="rect">
            <a:avLst/>
          </a:prstGeom>
        </p:spPr>
        <p:txBody>
          <a:bodyPr anchor="t" anchorCtr="0">
            <a:normAutofit/>
          </a:bodyPr>
          <a:lstStyle>
            <a:lvl1pPr marL="0" algn="l">
              <a:lnSpc>
                <a:spcPts val="5000"/>
              </a:lnSpc>
              <a:spcBef>
                <a:spcPts val="0"/>
              </a:spcBef>
              <a:defRPr sz="5500" baseline="0">
                <a:solidFill>
                  <a:schemeClr val="bg1">
                    <a:lumMod val="50000"/>
                  </a:schemeClr>
                </a:solidFill>
                <a:latin typeface="Arial"/>
                <a:cs typeface="Arial"/>
              </a:defRPr>
            </a:lvl1pPr>
          </a:lstStyle>
          <a:p>
            <a:r>
              <a:rPr lang="en-US"/>
              <a:t>COVER PAGE</a:t>
            </a:r>
            <a:br>
              <a:rPr lang="en-US"/>
            </a:br>
            <a:r>
              <a:rPr lang="en-US"/>
              <a:t>TEMPLATE</a:t>
            </a:r>
          </a:p>
        </p:txBody>
      </p:sp>
      <p:sp>
        <p:nvSpPr>
          <p:cNvPr id="6" name="Text Placeholder 5"/>
          <p:cNvSpPr>
            <a:spLocks noGrp="1"/>
          </p:cNvSpPr>
          <p:nvPr>
            <p:ph type="body" sz="quarter" idx="10" hasCustomPrompt="1"/>
          </p:nvPr>
        </p:nvSpPr>
        <p:spPr>
          <a:xfrm>
            <a:off x="1044004" y="3295487"/>
            <a:ext cx="5104098" cy="498475"/>
          </a:xfrm>
          <a:prstGeom prst="rect">
            <a:avLst/>
          </a:prstGeom>
        </p:spPr>
        <p:txBody>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Sub header</a:t>
            </a:r>
          </a:p>
        </p:txBody>
      </p:sp>
      <p:pic>
        <p:nvPicPr>
          <p:cNvPr id="10242" name="Picture 2" descr="C:\Documents and Settings\xinjie\Desktop\RPSG Stuffs\Letterheads_hires\letterhead_logos.png"/>
          <p:cNvPicPr>
            <a:picLocks noChangeAspect="1" noChangeArrowheads="1"/>
          </p:cNvPicPr>
          <p:nvPr userDrawn="1"/>
        </p:nvPicPr>
        <p:blipFill>
          <a:blip r:embed="rId3"/>
          <a:srcRect/>
          <a:stretch>
            <a:fillRect/>
          </a:stretch>
        </p:blipFill>
        <p:spPr bwMode="auto">
          <a:xfrm>
            <a:off x="162560" y="6207760"/>
            <a:ext cx="4715969" cy="505426"/>
          </a:xfrm>
          <a:prstGeom prst="rect">
            <a:avLst/>
          </a:prstGeom>
          <a:noFill/>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51944" y="163765"/>
            <a:ext cx="2318661" cy="940415"/>
          </a:xfrm>
          <a:prstGeom prst="rect">
            <a:avLst/>
          </a:prstGeom>
        </p:spPr>
      </p:pic>
    </p:spTree>
    <p:extLst>
      <p:ext uri="{BB962C8B-B14F-4D97-AF65-F5344CB8AC3E}">
        <p14:creationId xmlns:p14="http://schemas.microsoft.com/office/powerpoint/2010/main" val="1975354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Rectangle 2"/>
          <p:cNvSpPr/>
          <p:nvPr userDrawn="1"/>
        </p:nvSpPr>
        <p:spPr>
          <a:xfrm>
            <a:off x="0" y="0"/>
            <a:ext cx="9144000" cy="5786651"/>
          </a:xfrm>
          <a:prstGeom prst="rect">
            <a:avLst/>
          </a:prstGeom>
          <a:gradFill>
            <a:gsLst>
              <a:gs pos="100000">
                <a:schemeClr val="bg1">
                  <a:lumMod val="65000"/>
                </a:schemeClr>
              </a:gs>
              <a:gs pos="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6" name="Picture 5"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Tree>
    <p:extLst>
      <p:ext uri="{BB962C8B-B14F-4D97-AF65-F5344CB8AC3E}">
        <p14:creationId xmlns:p14="http://schemas.microsoft.com/office/powerpoint/2010/main" val="1147632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Text Placeholder 9"/>
          <p:cNvSpPr>
            <a:spLocks noGrp="1"/>
          </p:cNvSpPr>
          <p:nvPr>
            <p:ph type="body" sz="quarter" idx="13" hasCustomPrompt="1"/>
          </p:nvPr>
        </p:nvSpPr>
        <p:spPr>
          <a:xfrm>
            <a:off x="914400" y="2697163"/>
            <a:ext cx="7571806" cy="3025262"/>
          </a:xfrm>
          <a:prstGeom prst="rect">
            <a:avLst/>
          </a:prstGeom>
        </p:spPr>
        <p:txBody>
          <a:bodyPr/>
          <a:lstStyle>
            <a:lvl1pPr marL="0" indent="0">
              <a:buFontTx/>
              <a:buNone/>
              <a:defRPr sz="4000">
                <a:solidFill>
                  <a:schemeClr val="bg1">
                    <a:lumMod val="50000"/>
                  </a:schemeClr>
                </a:solidFill>
              </a:defRPr>
            </a:lvl1pPr>
            <a:lvl2pPr marL="0" indent="0">
              <a:buFontTx/>
              <a:buNone/>
              <a:defRPr sz="2400" b="0">
                <a:solidFill>
                  <a:srgbClr val="E6550B"/>
                </a:solidFill>
              </a:defRPr>
            </a:lvl2pPr>
            <a:lvl3pPr marL="914400" indent="0">
              <a:buNone/>
              <a:defRPr>
                <a:solidFill>
                  <a:schemeClr val="bg1">
                    <a:lumMod val="50000"/>
                  </a:schemeClr>
                </a:solidFill>
              </a:defRPr>
            </a:lvl3pPr>
            <a:lvl4pPr marL="1371600" indent="0">
              <a:buNone/>
              <a:defRPr>
                <a:solidFill>
                  <a:schemeClr val="bg1">
                    <a:lumMod val="50000"/>
                  </a:schemeClr>
                </a:solidFill>
              </a:defRPr>
            </a:lvl4pPr>
            <a:lvl5pPr marL="1828800" indent="0">
              <a:buNone/>
              <a:defRPr>
                <a:solidFill>
                  <a:schemeClr val="bg1">
                    <a:lumMod val="50000"/>
                  </a:schemeClr>
                </a:solidFill>
              </a:defRPr>
            </a:lvl5pPr>
          </a:lstStyle>
          <a:p>
            <a:pPr lvl="0"/>
            <a:r>
              <a:rPr lang="en-US"/>
              <a:t>THANK YOU!</a:t>
            </a:r>
          </a:p>
          <a:p>
            <a:pPr lvl="1"/>
            <a:r>
              <a:rPr lang="en-US"/>
              <a:t>Second level (speaker name)</a:t>
            </a:r>
            <a:endParaRPr lang="en-GB"/>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51944" y="163765"/>
            <a:ext cx="2318661" cy="940415"/>
          </a:xfrm>
          <a:prstGeom prst="rect">
            <a:avLst/>
          </a:prstGeom>
        </p:spPr>
      </p:pic>
    </p:spTree>
    <p:extLst>
      <p:ext uri="{BB962C8B-B14F-4D97-AF65-F5344CB8AC3E}">
        <p14:creationId xmlns:p14="http://schemas.microsoft.com/office/powerpoint/2010/main" val="1746266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5935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297900">
            <a:off x="-371954" y="-479031"/>
            <a:ext cx="4518775" cy="2717836"/>
          </a:xfrm>
          <a:prstGeom prst="rect">
            <a:avLst/>
          </a:prstGeom>
        </p:spPr>
      </p:pic>
      <p:sp>
        <p:nvSpPr>
          <p:cNvPr id="5" name="Right Triangle 4"/>
          <p:cNvSpPr/>
          <p:nvPr userDrawn="1"/>
        </p:nvSpPr>
        <p:spPr>
          <a:xfrm rot="5400000" flipV="1">
            <a:off x="7451609" y="926791"/>
            <a:ext cx="2602162" cy="768952"/>
          </a:xfrm>
          <a:prstGeom prst="rtTriangle">
            <a:avLst/>
          </a:prstGeom>
          <a:solidFill>
            <a:srgbClr val="F0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457"/>
          </a:p>
        </p:txBody>
      </p:sp>
      <p:sp>
        <p:nvSpPr>
          <p:cNvPr id="6" name="Right Triangle 5"/>
          <p:cNvSpPr/>
          <p:nvPr userDrawn="1"/>
        </p:nvSpPr>
        <p:spPr>
          <a:xfrm rot="10800000">
            <a:off x="6630884" y="0"/>
            <a:ext cx="2506282" cy="768952"/>
          </a:xfrm>
          <a:prstGeom prst="rtTriangle">
            <a:avLst/>
          </a:prstGeom>
          <a:solidFill>
            <a:srgbClr val="DC4405">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457"/>
          </a:p>
        </p:txBody>
      </p:sp>
      <p:sp>
        <p:nvSpPr>
          <p:cNvPr id="15"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16" name="Picture 15" descr="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Tree>
    <p:extLst>
      <p:ext uri="{BB962C8B-B14F-4D97-AF65-F5344CB8AC3E}">
        <p14:creationId xmlns:p14="http://schemas.microsoft.com/office/powerpoint/2010/main" val="4042534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ight Triangle 5"/>
          <p:cNvSpPr/>
          <p:nvPr userDrawn="1"/>
        </p:nvSpPr>
        <p:spPr>
          <a:xfrm rot="10800000">
            <a:off x="6630884" y="0"/>
            <a:ext cx="2506282" cy="768952"/>
          </a:xfrm>
          <a:prstGeom prst="rtTriangle">
            <a:avLst/>
          </a:prstGeom>
          <a:solidFill>
            <a:srgbClr val="DC4405">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457"/>
          </a:p>
        </p:txBody>
      </p:sp>
      <p:sp>
        <p:nvSpPr>
          <p:cNvPr id="12"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13" name="Picture 12"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
        <p:nvSpPr>
          <p:cNvPr id="5" name="Right Triangle 4"/>
          <p:cNvSpPr/>
          <p:nvPr userDrawn="1"/>
        </p:nvSpPr>
        <p:spPr>
          <a:xfrm rot="5400000" flipV="1">
            <a:off x="7451609" y="926791"/>
            <a:ext cx="2602162" cy="768952"/>
          </a:xfrm>
          <a:prstGeom prst="rtTriangle">
            <a:avLst/>
          </a:prstGeom>
          <a:solidFill>
            <a:srgbClr val="F0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457"/>
          </a:p>
        </p:txBody>
      </p:sp>
      <p:sp>
        <p:nvSpPr>
          <p:cNvPr id="16" name="Title 1"/>
          <p:cNvSpPr>
            <a:spLocks noGrp="1"/>
          </p:cNvSpPr>
          <p:nvPr>
            <p:ph type="title" hasCustomPrompt="1"/>
          </p:nvPr>
        </p:nvSpPr>
        <p:spPr>
          <a:xfrm>
            <a:off x="665610" y="260714"/>
            <a:ext cx="6211928" cy="604593"/>
          </a:xfrm>
          <a:prstGeom prst="rect">
            <a:avLst/>
          </a:prstGeom>
        </p:spPr>
        <p:txBody>
          <a:bodyPr>
            <a:normAutofit/>
          </a:bodyPr>
          <a:lstStyle>
            <a:lvl1pPr algn="l">
              <a:defRPr sz="3200" baseline="0">
                <a:solidFill>
                  <a:schemeClr val="bg1">
                    <a:lumMod val="50000"/>
                  </a:schemeClr>
                </a:solidFill>
                <a:latin typeface="Arial"/>
                <a:cs typeface="Arial"/>
              </a:defRPr>
            </a:lvl1pPr>
          </a:lstStyle>
          <a:p>
            <a:r>
              <a:rPr lang="en-US" dirty="0"/>
              <a:t>Header Copy</a:t>
            </a:r>
          </a:p>
        </p:txBody>
      </p:sp>
      <p:sp>
        <p:nvSpPr>
          <p:cNvPr id="17" name="Content Placeholder 5"/>
          <p:cNvSpPr>
            <a:spLocks noGrp="1"/>
          </p:cNvSpPr>
          <p:nvPr>
            <p:ph sz="quarter" idx="13"/>
          </p:nvPr>
        </p:nvSpPr>
        <p:spPr>
          <a:xfrm>
            <a:off x="665163" y="1651000"/>
            <a:ext cx="7477125"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636760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ight Triangle 5"/>
          <p:cNvSpPr/>
          <p:nvPr userDrawn="1"/>
        </p:nvSpPr>
        <p:spPr>
          <a:xfrm rot="10800000">
            <a:off x="6630884" y="0"/>
            <a:ext cx="2506282" cy="768952"/>
          </a:xfrm>
          <a:prstGeom prst="rtTriangle">
            <a:avLst/>
          </a:prstGeom>
          <a:solidFill>
            <a:srgbClr val="DC4405">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457"/>
          </a:p>
        </p:txBody>
      </p:sp>
      <p:sp>
        <p:nvSpPr>
          <p:cNvPr id="11" name="Title 1"/>
          <p:cNvSpPr txBox="1">
            <a:spLocks/>
          </p:cNvSpPr>
          <p:nvPr userDrawn="1"/>
        </p:nvSpPr>
        <p:spPr>
          <a:xfrm>
            <a:off x="1504335" y="175316"/>
            <a:ext cx="6046839" cy="311041"/>
          </a:xfrm>
          <a:prstGeom prst="rect">
            <a:avLst/>
          </a:prstGeom>
        </p:spPr>
        <p:txBody>
          <a:bodyPr vert="horz" lIns="89155" tIns="44577" rIns="89155" bIns="44577" rtlCol="0" anchor="ctr">
            <a:noAutofit/>
          </a:bodyPr>
          <a:lstStyle>
            <a:lvl1pPr algn="ctr" defTabSz="2952323" rtl="0" eaLnBrk="1" latinLnBrk="0" hangingPunct="1">
              <a:spcBef>
                <a:spcPct val="0"/>
              </a:spcBef>
              <a:buNone/>
              <a:defRPr sz="9800" b="1" kern="1200">
                <a:solidFill>
                  <a:schemeClr val="tx1"/>
                </a:solidFill>
                <a:latin typeface="Arial" pitchFamily="34" charset="0"/>
                <a:ea typeface="+mj-ea"/>
                <a:cs typeface="Arial" pitchFamily="34" charset="0"/>
              </a:defRPr>
            </a:lvl1pPr>
          </a:lstStyle>
          <a:p>
            <a:r>
              <a:rPr lang="en-US" sz="2000" baseline="0">
                <a:solidFill>
                  <a:srgbClr val="DC4405"/>
                </a:solidFill>
                <a:latin typeface="Verdana" panose="020B0604030504040204" pitchFamily="34" charset="0"/>
              </a:rPr>
              <a:t>Diploma in Financial Technology ( DFT ) </a:t>
            </a:r>
          </a:p>
        </p:txBody>
      </p:sp>
      <p:sp>
        <p:nvSpPr>
          <p:cNvPr id="12"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13" name="Picture 12"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
        <p:nvSpPr>
          <p:cNvPr id="5" name="Right Triangle 4"/>
          <p:cNvSpPr/>
          <p:nvPr userDrawn="1"/>
        </p:nvSpPr>
        <p:spPr>
          <a:xfrm rot="5400000" flipV="1">
            <a:off x="7451609" y="926791"/>
            <a:ext cx="2602162" cy="768952"/>
          </a:xfrm>
          <a:prstGeom prst="rtTriangle">
            <a:avLst/>
          </a:prstGeom>
          <a:solidFill>
            <a:srgbClr val="F0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457"/>
          </a:p>
        </p:txBody>
      </p:sp>
      <p:sp>
        <p:nvSpPr>
          <p:cNvPr id="14" name="Title 1"/>
          <p:cNvSpPr>
            <a:spLocks noGrp="1"/>
          </p:cNvSpPr>
          <p:nvPr>
            <p:ph type="title"/>
          </p:nvPr>
        </p:nvSpPr>
        <p:spPr>
          <a:xfrm>
            <a:off x="593655" y="661673"/>
            <a:ext cx="8229600" cy="1143000"/>
          </a:xfrm>
          <a:prstGeom prst="rect">
            <a:avLst/>
          </a:prstGeom>
        </p:spPr>
        <p:txBody>
          <a:bodyPr/>
          <a:lstStyle>
            <a:lvl1pPr algn="ctr">
              <a:defRPr sz="3200"/>
            </a:lvl1pPr>
          </a:lstStyle>
          <a:p>
            <a:r>
              <a:rPr lang="en-US"/>
              <a:t>Click to edit Master title style</a:t>
            </a:r>
            <a:endParaRPr lang="en-GB"/>
          </a:p>
        </p:txBody>
      </p:sp>
    </p:spTree>
    <p:extLst>
      <p:ext uri="{BB962C8B-B14F-4D97-AF65-F5344CB8AC3E}">
        <p14:creationId xmlns:p14="http://schemas.microsoft.com/office/powerpoint/2010/main" val="2391605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3178"/>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271"/>
            </a:lvl1pPr>
            <a:lvl2pPr marL="242207" indent="0" algn="ctr">
              <a:buNone/>
              <a:defRPr sz="1060"/>
            </a:lvl2pPr>
            <a:lvl3pPr marL="484413" indent="0" algn="ctr">
              <a:buNone/>
              <a:defRPr sz="954"/>
            </a:lvl3pPr>
            <a:lvl4pPr marL="726620" indent="0" algn="ctr">
              <a:buNone/>
              <a:defRPr sz="848"/>
            </a:lvl4pPr>
            <a:lvl5pPr marL="968827" indent="0" algn="ctr">
              <a:buNone/>
              <a:defRPr sz="848"/>
            </a:lvl5pPr>
            <a:lvl6pPr marL="1211033" indent="0" algn="ctr">
              <a:buNone/>
              <a:defRPr sz="848"/>
            </a:lvl6pPr>
            <a:lvl7pPr marL="1453240" indent="0" algn="ctr">
              <a:buNone/>
              <a:defRPr sz="848"/>
            </a:lvl7pPr>
            <a:lvl8pPr marL="1695447" indent="0" algn="ctr">
              <a:buNone/>
              <a:defRPr sz="848"/>
            </a:lvl8pPr>
            <a:lvl9pPr marL="1937653" indent="0" algn="ctr">
              <a:buNone/>
              <a:defRPr sz="848"/>
            </a:lvl9pPr>
          </a:lstStyle>
          <a:p>
            <a:r>
              <a:rPr lang="en-US"/>
              <a:t>Click to edit Master subtitle style</a:t>
            </a:r>
          </a:p>
        </p:txBody>
      </p:sp>
      <p:sp>
        <p:nvSpPr>
          <p:cNvPr id="4" name="Date Placeholder 3"/>
          <p:cNvSpPr>
            <a:spLocks noGrp="1"/>
          </p:cNvSpPr>
          <p:nvPr>
            <p:ph type="dt" sz="half" idx="10"/>
          </p:nvPr>
        </p:nvSpPr>
        <p:spPr/>
        <p:txBody>
          <a:bodyPr/>
          <a:lstStyle/>
          <a:p>
            <a:endParaRPr lang="en-SG"/>
          </a:p>
        </p:txBody>
      </p:sp>
      <p:sp>
        <p:nvSpPr>
          <p:cNvPr id="5" name="Footer Placeholder 4"/>
          <p:cNvSpPr>
            <a:spLocks noGrp="1"/>
          </p:cNvSpPr>
          <p:nvPr>
            <p:ph type="ftr" sz="quarter" idx="11"/>
          </p:nvPr>
        </p:nvSpPr>
        <p:spPr/>
        <p:txBody>
          <a:bodyPr/>
          <a:lstStyle/>
          <a:p>
            <a:r>
              <a:rPr lang="en-SG"/>
              <a:t>C369 Financial Technologies</a:t>
            </a:r>
          </a:p>
        </p:txBody>
      </p:sp>
      <p:sp>
        <p:nvSpPr>
          <p:cNvPr id="6" name="Slide Number Placeholder 5"/>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2015764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SG"/>
          </a:p>
        </p:txBody>
      </p:sp>
      <p:sp>
        <p:nvSpPr>
          <p:cNvPr id="5" name="Footer Placeholder 4"/>
          <p:cNvSpPr>
            <a:spLocks noGrp="1"/>
          </p:cNvSpPr>
          <p:nvPr>
            <p:ph type="ftr" sz="quarter" idx="11"/>
          </p:nvPr>
        </p:nvSpPr>
        <p:spPr/>
        <p:txBody>
          <a:bodyPr/>
          <a:lstStyle/>
          <a:p>
            <a:r>
              <a:rPr lang="en-SG"/>
              <a:t>C369 Financial Technologies</a:t>
            </a:r>
          </a:p>
        </p:txBody>
      </p:sp>
      <p:sp>
        <p:nvSpPr>
          <p:cNvPr id="6" name="Slide Number Placeholder 5"/>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13000313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0"/>
            <a:ext cx="7886700" cy="2852737"/>
          </a:xfrm>
        </p:spPr>
        <p:txBody>
          <a:bodyPr anchor="b"/>
          <a:lstStyle>
            <a:lvl1pPr>
              <a:defRPr sz="3178"/>
            </a:lvl1pPr>
          </a:lstStyle>
          <a:p>
            <a:r>
              <a:rPr lang="en-US"/>
              <a:t>Click to edit Master title style</a:t>
            </a:r>
          </a:p>
        </p:txBody>
      </p:sp>
      <p:sp>
        <p:nvSpPr>
          <p:cNvPr id="3" name="Text Placeholder 2"/>
          <p:cNvSpPr>
            <a:spLocks noGrp="1"/>
          </p:cNvSpPr>
          <p:nvPr>
            <p:ph type="body" idx="1"/>
          </p:nvPr>
        </p:nvSpPr>
        <p:spPr>
          <a:xfrm>
            <a:off x="623888" y="4589465"/>
            <a:ext cx="7886700" cy="1500187"/>
          </a:xfrm>
        </p:spPr>
        <p:txBody>
          <a:bodyPr/>
          <a:lstStyle>
            <a:lvl1pPr marL="0" indent="0">
              <a:buNone/>
              <a:defRPr sz="1271">
                <a:solidFill>
                  <a:schemeClr val="tx1"/>
                </a:solidFill>
              </a:defRPr>
            </a:lvl1pPr>
            <a:lvl2pPr marL="242207" indent="0">
              <a:buNone/>
              <a:defRPr sz="1060">
                <a:solidFill>
                  <a:schemeClr val="tx1">
                    <a:tint val="75000"/>
                  </a:schemeClr>
                </a:solidFill>
              </a:defRPr>
            </a:lvl2pPr>
            <a:lvl3pPr marL="484413" indent="0">
              <a:buNone/>
              <a:defRPr sz="954">
                <a:solidFill>
                  <a:schemeClr val="tx1">
                    <a:tint val="75000"/>
                  </a:schemeClr>
                </a:solidFill>
              </a:defRPr>
            </a:lvl3pPr>
            <a:lvl4pPr marL="726620" indent="0">
              <a:buNone/>
              <a:defRPr sz="848">
                <a:solidFill>
                  <a:schemeClr val="tx1">
                    <a:tint val="75000"/>
                  </a:schemeClr>
                </a:solidFill>
              </a:defRPr>
            </a:lvl4pPr>
            <a:lvl5pPr marL="968827" indent="0">
              <a:buNone/>
              <a:defRPr sz="848">
                <a:solidFill>
                  <a:schemeClr val="tx1">
                    <a:tint val="75000"/>
                  </a:schemeClr>
                </a:solidFill>
              </a:defRPr>
            </a:lvl5pPr>
            <a:lvl6pPr marL="1211033" indent="0">
              <a:buNone/>
              <a:defRPr sz="848">
                <a:solidFill>
                  <a:schemeClr val="tx1">
                    <a:tint val="75000"/>
                  </a:schemeClr>
                </a:solidFill>
              </a:defRPr>
            </a:lvl6pPr>
            <a:lvl7pPr marL="1453240" indent="0">
              <a:buNone/>
              <a:defRPr sz="848">
                <a:solidFill>
                  <a:schemeClr val="tx1">
                    <a:tint val="75000"/>
                  </a:schemeClr>
                </a:solidFill>
              </a:defRPr>
            </a:lvl7pPr>
            <a:lvl8pPr marL="1695447" indent="0">
              <a:buNone/>
              <a:defRPr sz="848">
                <a:solidFill>
                  <a:schemeClr val="tx1">
                    <a:tint val="75000"/>
                  </a:schemeClr>
                </a:solidFill>
              </a:defRPr>
            </a:lvl8pPr>
            <a:lvl9pPr marL="1937653" indent="0">
              <a:buNone/>
              <a:defRPr sz="84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SG"/>
          </a:p>
        </p:txBody>
      </p:sp>
      <p:sp>
        <p:nvSpPr>
          <p:cNvPr id="5" name="Footer Placeholder 4"/>
          <p:cNvSpPr>
            <a:spLocks noGrp="1"/>
          </p:cNvSpPr>
          <p:nvPr>
            <p:ph type="ftr" sz="quarter" idx="11"/>
          </p:nvPr>
        </p:nvSpPr>
        <p:spPr/>
        <p:txBody>
          <a:bodyPr/>
          <a:lstStyle/>
          <a:p>
            <a:r>
              <a:rPr lang="en-SG"/>
              <a:t>C369 Financial Technologies</a:t>
            </a:r>
          </a:p>
        </p:txBody>
      </p:sp>
      <p:sp>
        <p:nvSpPr>
          <p:cNvPr id="6" name="Slide Number Placeholder 5"/>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6911311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SG"/>
          </a:p>
        </p:txBody>
      </p:sp>
      <p:sp>
        <p:nvSpPr>
          <p:cNvPr id="6" name="Footer Placeholder 5"/>
          <p:cNvSpPr>
            <a:spLocks noGrp="1"/>
          </p:cNvSpPr>
          <p:nvPr>
            <p:ph type="ftr" sz="quarter" idx="11"/>
          </p:nvPr>
        </p:nvSpPr>
        <p:spPr/>
        <p:txBody>
          <a:bodyPr/>
          <a:lstStyle/>
          <a:p>
            <a:r>
              <a:rPr lang="en-SG"/>
              <a:t>C369 Financial Technologies</a:t>
            </a:r>
          </a:p>
        </p:txBody>
      </p:sp>
      <p:sp>
        <p:nvSpPr>
          <p:cNvPr id="7" name="Slide Number Placeholder 6"/>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2986824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itle 1"/>
          <p:cNvSpPr>
            <a:spLocks noGrp="1"/>
          </p:cNvSpPr>
          <p:nvPr>
            <p:ph type="ctrTitle" hasCustomPrompt="1"/>
          </p:nvPr>
        </p:nvSpPr>
        <p:spPr>
          <a:xfrm>
            <a:off x="929704" y="2542980"/>
            <a:ext cx="5104098" cy="1236768"/>
          </a:xfrm>
          <a:prstGeom prst="rect">
            <a:avLst/>
          </a:prstGeom>
        </p:spPr>
        <p:txBody>
          <a:bodyPr anchor="t" anchorCtr="0">
            <a:normAutofit/>
          </a:bodyPr>
          <a:lstStyle>
            <a:lvl1pPr marL="0" algn="l">
              <a:lnSpc>
                <a:spcPts val="5000"/>
              </a:lnSpc>
              <a:spcBef>
                <a:spcPts val="0"/>
              </a:spcBef>
              <a:defRPr sz="5500" baseline="0">
                <a:solidFill>
                  <a:schemeClr val="bg1">
                    <a:lumMod val="50000"/>
                  </a:schemeClr>
                </a:solidFill>
                <a:latin typeface="Arial"/>
                <a:cs typeface="Arial"/>
              </a:defRPr>
            </a:lvl1pPr>
          </a:lstStyle>
          <a:p>
            <a:r>
              <a:rPr lang="en-US"/>
              <a:t>COVER PAGE</a:t>
            </a:r>
            <a:br>
              <a:rPr lang="en-US"/>
            </a:br>
            <a:r>
              <a:rPr lang="en-US"/>
              <a:t>TEMPLATE</a:t>
            </a:r>
          </a:p>
        </p:txBody>
      </p:sp>
      <p:sp>
        <p:nvSpPr>
          <p:cNvPr id="12" name="Text Placeholder 5"/>
          <p:cNvSpPr>
            <a:spLocks noGrp="1"/>
          </p:cNvSpPr>
          <p:nvPr>
            <p:ph type="body" sz="quarter" idx="10" hasCustomPrompt="1"/>
          </p:nvPr>
        </p:nvSpPr>
        <p:spPr>
          <a:xfrm>
            <a:off x="929704" y="3813445"/>
            <a:ext cx="5104098" cy="453159"/>
          </a:xfrm>
          <a:prstGeom prst="rect">
            <a:avLst/>
          </a:prstGeom>
        </p:spPr>
        <p:txBody>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Sub header</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51944" y="163765"/>
            <a:ext cx="2318661" cy="940415"/>
          </a:xfrm>
          <a:prstGeom prst="rect">
            <a:avLst/>
          </a:prstGeom>
        </p:spPr>
      </p:pic>
    </p:spTree>
    <p:extLst>
      <p:ext uri="{BB962C8B-B14F-4D97-AF65-F5344CB8AC3E}">
        <p14:creationId xmlns:p14="http://schemas.microsoft.com/office/powerpoint/2010/main" val="26628647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7"/>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271" b="1"/>
            </a:lvl1pPr>
            <a:lvl2pPr marL="242207" indent="0">
              <a:buNone/>
              <a:defRPr sz="1060" b="1"/>
            </a:lvl2pPr>
            <a:lvl3pPr marL="484413" indent="0">
              <a:buNone/>
              <a:defRPr sz="954" b="1"/>
            </a:lvl3pPr>
            <a:lvl4pPr marL="726620" indent="0">
              <a:buNone/>
              <a:defRPr sz="848" b="1"/>
            </a:lvl4pPr>
            <a:lvl5pPr marL="968827" indent="0">
              <a:buNone/>
              <a:defRPr sz="848" b="1"/>
            </a:lvl5pPr>
            <a:lvl6pPr marL="1211033" indent="0">
              <a:buNone/>
              <a:defRPr sz="848" b="1"/>
            </a:lvl6pPr>
            <a:lvl7pPr marL="1453240" indent="0">
              <a:buNone/>
              <a:defRPr sz="848" b="1"/>
            </a:lvl7pPr>
            <a:lvl8pPr marL="1695447" indent="0">
              <a:buNone/>
              <a:defRPr sz="848" b="1"/>
            </a:lvl8pPr>
            <a:lvl9pPr marL="1937653" indent="0">
              <a:buNone/>
              <a:defRPr sz="848"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271" b="1"/>
            </a:lvl1pPr>
            <a:lvl2pPr marL="242207" indent="0">
              <a:buNone/>
              <a:defRPr sz="1060" b="1"/>
            </a:lvl2pPr>
            <a:lvl3pPr marL="484413" indent="0">
              <a:buNone/>
              <a:defRPr sz="954" b="1"/>
            </a:lvl3pPr>
            <a:lvl4pPr marL="726620" indent="0">
              <a:buNone/>
              <a:defRPr sz="848" b="1"/>
            </a:lvl4pPr>
            <a:lvl5pPr marL="968827" indent="0">
              <a:buNone/>
              <a:defRPr sz="848" b="1"/>
            </a:lvl5pPr>
            <a:lvl6pPr marL="1211033" indent="0">
              <a:buNone/>
              <a:defRPr sz="848" b="1"/>
            </a:lvl6pPr>
            <a:lvl7pPr marL="1453240" indent="0">
              <a:buNone/>
              <a:defRPr sz="848" b="1"/>
            </a:lvl7pPr>
            <a:lvl8pPr marL="1695447" indent="0">
              <a:buNone/>
              <a:defRPr sz="848" b="1"/>
            </a:lvl8pPr>
            <a:lvl9pPr marL="1937653" indent="0">
              <a:buNone/>
              <a:defRPr sz="848"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SG"/>
          </a:p>
        </p:txBody>
      </p:sp>
      <p:sp>
        <p:nvSpPr>
          <p:cNvPr id="8" name="Footer Placeholder 7"/>
          <p:cNvSpPr>
            <a:spLocks noGrp="1"/>
          </p:cNvSpPr>
          <p:nvPr>
            <p:ph type="ftr" sz="quarter" idx="11"/>
          </p:nvPr>
        </p:nvSpPr>
        <p:spPr/>
        <p:txBody>
          <a:bodyPr/>
          <a:lstStyle/>
          <a:p>
            <a:r>
              <a:rPr lang="en-SG"/>
              <a:t>C369 Financial Technologies</a:t>
            </a:r>
          </a:p>
        </p:txBody>
      </p:sp>
      <p:sp>
        <p:nvSpPr>
          <p:cNvPr id="9" name="Slide Number Placeholder 8"/>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22071005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SG"/>
          </a:p>
        </p:txBody>
      </p:sp>
      <p:sp>
        <p:nvSpPr>
          <p:cNvPr id="4" name="Footer Placeholder 3"/>
          <p:cNvSpPr>
            <a:spLocks noGrp="1"/>
          </p:cNvSpPr>
          <p:nvPr>
            <p:ph type="ftr" sz="quarter" idx="11"/>
          </p:nvPr>
        </p:nvSpPr>
        <p:spPr/>
        <p:txBody>
          <a:bodyPr/>
          <a:lstStyle/>
          <a:p>
            <a:r>
              <a:rPr lang="en-SG"/>
              <a:t>C369 Financial Technologies</a:t>
            </a:r>
          </a:p>
        </p:txBody>
      </p:sp>
      <p:sp>
        <p:nvSpPr>
          <p:cNvPr id="5" name="Slide Number Placeholder 4"/>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34962754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SG"/>
          </a:p>
        </p:txBody>
      </p:sp>
      <p:sp>
        <p:nvSpPr>
          <p:cNvPr id="3" name="Footer Placeholder 2"/>
          <p:cNvSpPr>
            <a:spLocks noGrp="1"/>
          </p:cNvSpPr>
          <p:nvPr>
            <p:ph type="ftr" sz="quarter" idx="11"/>
          </p:nvPr>
        </p:nvSpPr>
        <p:spPr/>
        <p:txBody>
          <a:bodyPr/>
          <a:lstStyle/>
          <a:p>
            <a:r>
              <a:rPr lang="en-SG"/>
              <a:t>C369 Financial Technologies</a:t>
            </a:r>
          </a:p>
        </p:txBody>
      </p:sp>
      <p:sp>
        <p:nvSpPr>
          <p:cNvPr id="4" name="Slide Number Placeholder 3"/>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2402407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695"/>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1695"/>
            </a:lvl1pPr>
            <a:lvl2pPr>
              <a:defRPr sz="1483"/>
            </a:lvl2pPr>
            <a:lvl3pPr>
              <a:defRPr sz="1271"/>
            </a:lvl3pPr>
            <a:lvl4pPr>
              <a:defRPr sz="1060"/>
            </a:lvl4pPr>
            <a:lvl5pPr>
              <a:defRPr sz="1060"/>
            </a:lvl5pPr>
            <a:lvl6pPr>
              <a:defRPr sz="1060"/>
            </a:lvl6pPr>
            <a:lvl7pPr>
              <a:defRPr sz="1060"/>
            </a:lvl7pPr>
            <a:lvl8pPr>
              <a:defRPr sz="1060"/>
            </a:lvl8pPr>
            <a:lvl9pPr>
              <a:defRPr sz="10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848"/>
            </a:lvl1pPr>
            <a:lvl2pPr marL="242207" indent="0">
              <a:buNone/>
              <a:defRPr sz="742"/>
            </a:lvl2pPr>
            <a:lvl3pPr marL="484413" indent="0">
              <a:buNone/>
              <a:defRPr sz="636"/>
            </a:lvl3pPr>
            <a:lvl4pPr marL="726620" indent="0">
              <a:buNone/>
              <a:defRPr sz="530"/>
            </a:lvl4pPr>
            <a:lvl5pPr marL="968827" indent="0">
              <a:buNone/>
              <a:defRPr sz="530"/>
            </a:lvl5pPr>
            <a:lvl6pPr marL="1211033" indent="0">
              <a:buNone/>
              <a:defRPr sz="530"/>
            </a:lvl6pPr>
            <a:lvl7pPr marL="1453240" indent="0">
              <a:buNone/>
              <a:defRPr sz="530"/>
            </a:lvl7pPr>
            <a:lvl8pPr marL="1695447" indent="0">
              <a:buNone/>
              <a:defRPr sz="530"/>
            </a:lvl8pPr>
            <a:lvl9pPr marL="1937653" indent="0">
              <a:buNone/>
              <a:defRPr sz="53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SG"/>
          </a:p>
        </p:txBody>
      </p:sp>
      <p:sp>
        <p:nvSpPr>
          <p:cNvPr id="6" name="Footer Placeholder 5"/>
          <p:cNvSpPr>
            <a:spLocks noGrp="1"/>
          </p:cNvSpPr>
          <p:nvPr>
            <p:ph type="ftr" sz="quarter" idx="11"/>
          </p:nvPr>
        </p:nvSpPr>
        <p:spPr/>
        <p:txBody>
          <a:bodyPr/>
          <a:lstStyle/>
          <a:p>
            <a:r>
              <a:rPr lang="en-SG"/>
              <a:t>C369 Financial Technologies</a:t>
            </a:r>
          </a:p>
        </p:txBody>
      </p:sp>
      <p:sp>
        <p:nvSpPr>
          <p:cNvPr id="7" name="Slide Number Placeholder 6"/>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15095184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695"/>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1695"/>
            </a:lvl1pPr>
            <a:lvl2pPr marL="242207" indent="0">
              <a:buNone/>
              <a:defRPr sz="1483"/>
            </a:lvl2pPr>
            <a:lvl3pPr marL="484413" indent="0">
              <a:buNone/>
              <a:defRPr sz="1271"/>
            </a:lvl3pPr>
            <a:lvl4pPr marL="726620" indent="0">
              <a:buNone/>
              <a:defRPr sz="1060"/>
            </a:lvl4pPr>
            <a:lvl5pPr marL="968827" indent="0">
              <a:buNone/>
              <a:defRPr sz="1060"/>
            </a:lvl5pPr>
            <a:lvl6pPr marL="1211033" indent="0">
              <a:buNone/>
              <a:defRPr sz="1060"/>
            </a:lvl6pPr>
            <a:lvl7pPr marL="1453240" indent="0">
              <a:buNone/>
              <a:defRPr sz="1060"/>
            </a:lvl7pPr>
            <a:lvl8pPr marL="1695447" indent="0">
              <a:buNone/>
              <a:defRPr sz="1060"/>
            </a:lvl8pPr>
            <a:lvl9pPr marL="1937653" indent="0">
              <a:buNone/>
              <a:defRPr sz="106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848"/>
            </a:lvl1pPr>
            <a:lvl2pPr marL="242207" indent="0">
              <a:buNone/>
              <a:defRPr sz="742"/>
            </a:lvl2pPr>
            <a:lvl3pPr marL="484413" indent="0">
              <a:buNone/>
              <a:defRPr sz="636"/>
            </a:lvl3pPr>
            <a:lvl4pPr marL="726620" indent="0">
              <a:buNone/>
              <a:defRPr sz="530"/>
            </a:lvl4pPr>
            <a:lvl5pPr marL="968827" indent="0">
              <a:buNone/>
              <a:defRPr sz="530"/>
            </a:lvl5pPr>
            <a:lvl6pPr marL="1211033" indent="0">
              <a:buNone/>
              <a:defRPr sz="530"/>
            </a:lvl6pPr>
            <a:lvl7pPr marL="1453240" indent="0">
              <a:buNone/>
              <a:defRPr sz="530"/>
            </a:lvl7pPr>
            <a:lvl8pPr marL="1695447" indent="0">
              <a:buNone/>
              <a:defRPr sz="530"/>
            </a:lvl8pPr>
            <a:lvl9pPr marL="1937653" indent="0">
              <a:buNone/>
              <a:defRPr sz="53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SG"/>
          </a:p>
        </p:txBody>
      </p:sp>
      <p:sp>
        <p:nvSpPr>
          <p:cNvPr id="6" name="Footer Placeholder 5"/>
          <p:cNvSpPr>
            <a:spLocks noGrp="1"/>
          </p:cNvSpPr>
          <p:nvPr>
            <p:ph type="ftr" sz="quarter" idx="11"/>
          </p:nvPr>
        </p:nvSpPr>
        <p:spPr/>
        <p:txBody>
          <a:bodyPr/>
          <a:lstStyle/>
          <a:p>
            <a:r>
              <a:rPr lang="en-SG"/>
              <a:t>C369 Financial Technologies</a:t>
            </a:r>
          </a:p>
        </p:txBody>
      </p:sp>
      <p:sp>
        <p:nvSpPr>
          <p:cNvPr id="7" name="Slide Number Placeholder 6"/>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14664077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SG"/>
          </a:p>
        </p:txBody>
      </p:sp>
      <p:sp>
        <p:nvSpPr>
          <p:cNvPr id="5" name="Footer Placeholder 4"/>
          <p:cNvSpPr>
            <a:spLocks noGrp="1"/>
          </p:cNvSpPr>
          <p:nvPr>
            <p:ph type="ftr" sz="quarter" idx="11"/>
          </p:nvPr>
        </p:nvSpPr>
        <p:spPr/>
        <p:txBody>
          <a:bodyPr/>
          <a:lstStyle/>
          <a:p>
            <a:r>
              <a:rPr lang="en-SG"/>
              <a:t>C369 Financial Technologies</a:t>
            </a:r>
          </a:p>
        </p:txBody>
      </p:sp>
      <p:sp>
        <p:nvSpPr>
          <p:cNvPr id="6" name="Slide Number Placeholder 5"/>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29993469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SG"/>
          </a:p>
        </p:txBody>
      </p:sp>
      <p:sp>
        <p:nvSpPr>
          <p:cNvPr id="5" name="Footer Placeholder 4"/>
          <p:cNvSpPr>
            <a:spLocks noGrp="1"/>
          </p:cNvSpPr>
          <p:nvPr>
            <p:ph type="ftr" sz="quarter" idx="11"/>
          </p:nvPr>
        </p:nvSpPr>
        <p:spPr/>
        <p:txBody>
          <a:bodyPr/>
          <a:lstStyle/>
          <a:p>
            <a:r>
              <a:rPr lang="en-SG"/>
              <a:t>C369 Financial Technologies</a:t>
            </a:r>
          </a:p>
        </p:txBody>
      </p:sp>
      <p:sp>
        <p:nvSpPr>
          <p:cNvPr id="6" name="Slide Number Placeholder 5"/>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376056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2" name="Title 1"/>
          <p:cNvSpPr>
            <a:spLocks noGrp="1"/>
          </p:cNvSpPr>
          <p:nvPr>
            <p:ph type="ctrTitle" hasCustomPrompt="1"/>
          </p:nvPr>
        </p:nvSpPr>
        <p:spPr>
          <a:xfrm>
            <a:off x="490415" y="2540256"/>
            <a:ext cx="5104098" cy="2018718"/>
          </a:xfrm>
          <a:prstGeom prst="rect">
            <a:avLst/>
          </a:prstGeom>
        </p:spPr>
        <p:txBody>
          <a:bodyPr anchor="t" anchorCtr="0">
            <a:normAutofit/>
          </a:bodyPr>
          <a:lstStyle>
            <a:lvl1pPr marL="0" algn="l">
              <a:lnSpc>
                <a:spcPts val="4200"/>
              </a:lnSpc>
              <a:spcBef>
                <a:spcPts val="0"/>
              </a:spcBef>
              <a:defRPr sz="4300" baseline="0">
                <a:solidFill>
                  <a:schemeClr val="bg1">
                    <a:lumMod val="50000"/>
                  </a:schemeClr>
                </a:solidFill>
                <a:latin typeface="Arial"/>
                <a:cs typeface="Arial"/>
              </a:defRPr>
            </a:lvl1pPr>
          </a:lstStyle>
          <a:p>
            <a:r>
              <a:rPr lang="en-US"/>
              <a:t>CHAPTER DIVIDER</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51944" y="163765"/>
            <a:ext cx="2318661" cy="940415"/>
          </a:xfrm>
          <a:prstGeom prst="rect">
            <a:avLst/>
          </a:prstGeom>
        </p:spPr>
      </p:pic>
    </p:spTree>
    <p:extLst>
      <p:ext uri="{BB962C8B-B14F-4D97-AF65-F5344CB8AC3E}">
        <p14:creationId xmlns:p14="http://schemas.microsoft.com/office/powerpoint/2010/main" val="681507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665610" y="260714"/>
            <a:ext cx="6211928" cy="604593"/>
          </a:xfrm>
          <a:prstGeom prst="rect">
            <a:avLst/>
          </a:prstGeom>
        </p:spPr>
        <p:txBody>
          <a:bodyPr>
            <a:normAutofit/>
          </a:bodyPr>
          <a:lstStyle>
            <a:lvl1pPr algn="l">
              <a:defRPr sz="3200" baseline="0">
                <a:solidFill>
                  <a:schemeClr val="bg1">
                    <a:lumMod val="50000"/>
                  </a:schemeClr>
                </a:solidFill>
                <a:latin typeface="Arial"/>
                <a:cs typeface="Arial"/>
              </a:defRPr>
            </a:lvl1pPr>
          </a:lstStyle>
          <a:p>
            <a:r>
              <a:rPr lang="en-US" dirty="0"/>
              <a:t>Header Copy</a:t>
            </a:r>
          </a:p>
        </p:txBody>
      </p:sp>
      <p:cxnSp>
        <p:nvCxnSpPr>
          <p:cNvPr id="7" name="Straight Connector 6"/>
          <p:cNvCxnSpPr/>
          <p:nvPr userDrawn="1"/>
        </p:nvCxnSpPr>
        <p:spPr>
          <a:xfrm flipV="1">
            <a:off x="665610" y="865307"/>
            <a:ext cx="7781518" cy="109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Content Placeholder 5"/>
          <p:cNvSpPr>
            <a:spLocks noGrp="1"/>
          </p:cNvSpPr>
          <p:nvPr>
            <p:ph sz="quarter" idx="13"/>
          </p:nvPr>
        </p:nvSpPr>
        <p:spPr>
          <a:xfrm>
            <a:off x="665163" y="1651000"/>
            <a:ext cx="7477125"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8" name="Picture 7"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Tree>
    <p:extLst>
      <p:ext uri="{BB962C8B-B14F-4D97-AF65-F5344CB8AC3E}">
        <p14:creationId xmlns:p14="http://schemas.microsoft.com/office/powerpoint/2010/main" val="1495844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title" hasCustomPrompt="1"/>
          </p:nvPr>
        </p:nvSpPr>
        <p:spPr>
          <a:xfrm>
            <a:off x="665610" y="893354"/>
            <a:ext cx="6211928" cy="604593"/>
          </a:xfrm>
          <a:prstGeom prst="rect">
            <a:avLst/>
          </a:prstGeom>
        </p:spPr>
        <p:txBody>
          <a:bodyPr>
            <a:normAutofit/>
          </a:bodyPr>
          <a:lstStyle>
            <a:lvl1pPr algn="l">
              <a:defRPr sz="3200" baseline="0">
                <a:solidFill>
                  <a:schemeClr val="bg1">
                    <a:lumMod val="50000"/>
                  </a:schemeClr>
                </a:solidFill>
                <a:latin typeface="Arial"/>
                <a:cs typeface="Arial"/>
              </a:defRPr>
            </a:lvl1pPr>
          </a:lstStyle>
          <a:p>
            <a:r>
              <a:rPr lang="en-US"/>
              <a:t>Header Copy</a:t>
            </a:r>
          </a:p>
        </p:txBody>
      </p:sp>
      <p:cxnSp>
        <p:nvCxnSpPr>
          <p:cNvPr id="6" name="Straight Connector 5"/>
          <p:cNvCxnSpPr/>
          <p:nvPr userDrawn="1"/>
        </p:nvCxnSpPr>
        <p:spPr>
          <a:xfrm flipV="1">
            <a:off x="665610" y="1496850"/>
            <a:ext cx="7781518" cy="109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sz="quarter" idx="13"/>
          </p:nvPr>
        </p:nvSpPr>
        <p:spPr>
          <a:xfrm>
            <a:off x="665163" y="1651000"/>
            <a:ext cx="4071937"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hart Placeholder 9"/>
          <p:cNvSpPr>
            <a:spLocks noGrp="1"/>
          </p:cNvSpPr>
          <p:nvPr>
            <p:ph type="chart" sz="quarter" idx="14"/>
          </p:nvPr>
        </p:nvSpPr>
        <p:spPr>
          <a:xfrm>
            <a:off x="4927600" y="1651000"/>
            <a:ext cx="3558606" cy="3759200"/>
          </a:xfrm>
          <a:prstGeom prst="rect">
            <a:avLst/>
          </a:prstGeom>
        </p:spPr>
        <p:txBody>
          <a:bodyPr/>
          <a:lstStyle>
            <a:lvl1pPr>
              <a:defRPr sz="2400"/>
            </a:lvl1pPr>
          </a:lstStyle>
          <a:p>
            <a:endParaRPr lang="en-GB"/>
          </a:p>
        </p:txBody>
      </p:sp>
      <p:pic>
        <p:nvPicPr>
          <p:cNvPr id="9" name="Picture 8"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49050"/>
            <a:ext cx="1248980" cy="404131"/>
          </a:xfrm>
          <a:prstGeom prst="rect">
            <a:avLst/>
          </a:prstGeom>
        </p:spPr>
      </p:pic>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17" name="Picture 16"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Tree>
    <p:extLst>
      <p:ext uri="{BB962C8B-B14F-4D97-AF65-F5344CB8AC3E}">
        <p14:creationId xmlns:p14="http://schemas.microsoft.com/office/powerpoint/2010/main" val="2742491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title" hasCustomPrompt="1"/>
          </p:nvPr>
        </p:nvSpPr>
        <p:spPr>
          <a:xfrm>
            <a:off x="665610" y="893354"/>
            <a:ext cx="6211928" cy="604593"/>
          </a:xfrm>
          <a:prstGeom prst="rect">
            <a:avLst/>
          </a:prstGeom>
        </p:spPr>
        <p:txBody>
          <a:bodyPr>
            <a:normAutofit/>
          </a:bodyPr>
          <a:lstStyle>
            <a:lvl1pPr algn="l">
              <a:defRPr sz="3200" baseline="0">
                <a:solidFill>
                  <a:schemeClr val="bg1">
                    <a:lumMod val="50000"/>
                  </a:schemeClr>
                </a:solidFill>
                <a:latin typeface="Arial"/>
                <a:cs typeface="Arial"/>
              </a:defRPr>
            </a:lvl1pPr>
          </a:lstStyle>
          <a:p>
            <a:r>
              <a:rPr lang="en-US"/>
              <a:t>Header Copy</a:t>
            </a:r>
          </a:p>
        </p:txBody>
      </p:sp>
      <p:cxnSp>
        <p:nvCxnSpPr>
          <p:cNvPr id="6" name="Straight Connector 5"/>
          <p:cNvCxnSpPr/>
          <p:nvPr userDrawn="1"/>
        </p:nvCxnSpPr>
        <p:spPr>
          <a:xfrm flipV="1">
            <a:off x="665610" y="1496850"/>
            <a:ext cx="7781518" cy="109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sz="quarter" idx="13"/>
          </p:nvPr>
        </p:nvSpPr>
        <p:spPr>
          <a:xfrm>
            <a:off x="665163" y="1651000"/>
            <a:ext cx="4071937"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0"/>
          <p:cNvSpPr>
            <a:spLocks noGrp="1"/>
          </p:cNvSpPr>
          <p:nvPr>
            <p:ph type="pic" sz="quarter" idx="14"/>
          </p:nvPr>
        </p:nvSpPr>
        <p:spPr>
          <a:xfrm>
            <a:off x="4876800" y="1651000"/>
            <a:ext cx="3609975" cy="3759200"/>
          </a:xfrm>
          <a:prstGeom prst="rect">
            <a:avLst/>
          </a:prstGeom>
        </p:spPr>
        <p:txBody>
          <a:bodyPr/>
          <a:lstStyle>
            <a:lvl1pPr>
              <a:defRPr sz="2400"/>
            </a:lvl1pPr>
          </a:lstStyle>
          <a:p>
            <a:endParaRPr lang="en-GB"/>
          </a:p>
        </p:txBody>
      </p:sp>
      <p:sp>
        <p:nvSpPr>
          <p:cNvPr id="10"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14" name="Picture 13"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Tree>
    <p:extLst>
      <p:ext uri="{BB962C8B-B14F-4D97-AF65-F5344CB8AC3E}">
        <p14:creationId xmlns:p14="http://schemas.microsoft.com/office/powerpoint/2010/main" val="3681066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title" hasCustomPrompt="1"/>
          </p:nvPr>
        </p:nvSpPr>
        <p:spPr>
          <a:xfrm>
            <a:off x="665610" y="893354"/>
            <a:ext cx="6211928" cy="604593"/>
          </a:xfrm>
          <a:prstGeom prst="rect">
            <a:avLst/>
          </a:prstGeom>
        </p:spPr>
        <p:txBody>
          <a:bodyPr>
            <a:normAutofit/>
          </a:bodyPr>
          <a:lstStyle>
            <a:lvl1pPr algn="l">
              <a:defRPr sz="3200" baseline="0">
                <a:solidFill>
                  <a:schemeClr val="bg1">
                    <a:lumMod val="50000"/>
                  </a:schemeClr>
                </a:solidFill>
                <a:latin typeface="Arial"/>
                <a:cs typeface="Arial"/>
              </a:defRPr>
            </a:lvl1pPr>
          </a:lstStyle>
          <a:p>
            <a:r>
              <a:rPr lang="en-US"/>
              <a:t>Header Copy</a:t>
            </a:r>
          </a:p>
        </p:txBody>
      </p:sp>
      <p:cxnSp>
        <p:nvCxnSpPr>
          <p:cNvPr id="6" name="Straight Connector 5"/>
          <p:cNvCxnSpPr/>
          <p:nvPr userDrawn="1"/>
        </p:nvCxnSpPr>
        <p:spPr>
          <a:xfrm flipV="1">
            <a:off x="665610" y="1496850"/>
            <a:ext cx="7781518" cy="109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sz="quarter" idx="13"/>
          </p:nvPr>
        </p:nvSpPr>
        <p:spPr>
          <a:xfrm>
            <a:off x="665163" y="1651000"/>
            <a:ext cx="4071937"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able Placeholder 8"/>
          <p:cNvSpPr>
            <a:spLocks noGrp="1"/>
          </p:cNvSpPr>
          <p:nvPr>
            <p:ph type="tbl" sz="quarter" idx="14"/>
          </p:nvPr>
        </p:nvSpPr>
        <p:spPr>
          <a:xfrm>
            <a:off x="4851400" y="1651000"/>
            <a:ext cx="3635375" cy="3759200"/>
          </a:xfrm>
          <a:prstGeom prst="rect">
            <a:avLst/>
          </a:prstGeom>
        </p:spPr>
        <p:txBody>
          <a:bodyPr/>
          <a:lstStyle>
            <a:lvl1pPr>
              <a:defRPr sz="2400"/>
            </a:lvl1pPr>
          </a:lstStyle>
          <a:p>
            <a:endParaRPr lang="en-GB"/>
          </a:p>
        </p:txBody>
      </p:sp>
      <p:sp>
        <p:nvSpPr>
          <p:cNvPr id="13"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14" name="Picture 13"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Tree>
    <p:extLst>
      <p:ext uri="{BB962C8B-B14F-4D97-AF65-F5344CB8AC3E}">
        <p14:creationId xmlns:p14="http://schemas.microsoft.com/office/powerpoint/2010/main" val="3982130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title" hasCustomPrompt="1"/>
          </p:nvPr>
        </p:nvSpPr>
        <p:spPr>
          <a:xfrm>
            <a:off x="665610" y="893354"/>
            <a:ext cx="6211928" cy="604593"/>
          </a:xfrm>
          <a:prstGeom prst="rect">
            <a:avLst/>
          </a:prstGeom>
        </p:spPr>
        <p:txBody>
          <a:bodyPr>
            <a:normAutofit/>
          </a:bodyPr>
          <a:lstStyle>
            <a:lvl1pPr algn="l">
              <a:defRPr sz="3200" baseline="0">
                <a:solidFill>
                  <a:schemeClr val="bg1">
                    <a:lumMod val="50000"/>
                  </a:schemeClr>
                </a:solidFill>
                <a:latin typeface="Arial"/>
                <a:cs typeface="Arial"/>
              </a:defRPr>
            </a:lvl1pPr>
          </a:lstStyle>
          <a:p>
            <a:r>
              <a:rPr lang="en-US"/>
              <a:t>Header Copy</a:t>
            </a:r>
          </a:p>
        </p:txBody>
      </p:sp>
      <p:cxnSp>
        <p:nvCxnSpPr>
          <p:cNvPr id="6" name="Straight Connector 5"/>
          <p:cNvCxnSpPr/>
          <p:nvPr userDrawn="1"/>
        </p:nvCxnSpPr>
        <p:spPr>
          <a:xfrm flipV="1">
            <a:off x="665610" y="1496850"/>
            <a:ext cx="7781518" cy="109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9"/>
          <p:cNvSpPr>
            <a:spLocks noGrp="1"/>
          </p:cNvSpPr>
          <p:nvPr>
            <p:ph type="body" sz="quarter" idx="13"/>
          </p:nvPr>
        </p:nvSpPr>
        <p:spPr>
          <a:xfrm>
            <a:off x="914400" y="1884363"/>
            <a:ext cx="7571806" cy="30252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12" name="Picture 11"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Tree>
    <p:extLst>
      <p:ext uri="{BB962C8B-B14F-4D97-AF65-F5344CB8AC3E}">
        <p14:creationId xmlns:p14="http://schemas.microsoft.com/office/powerpoint/2010/main" val="3349681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5" name="Picture 4"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Tree>
    <p:extLst>
      <p:ext uri="{BB962C8B-B14F-4D97-AF65-F5344CB8AC3E}">
        <p14:creationId xmlns:p14="http://schemas.microsoft.com/office/powerpoint/2010/main" val="1774229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SIPCMContentMarking" descr="{&quot;HashCode&quot;:-574504238,&quot;Placement&quot;:&quot;Header&quot;,&quot;Top&quot;:0.0,&quot;Left&quot;:273.375916,&quot;SlideWidth&quot;:720,&quot;SlideHeight&quot;:540}">
            <a:extLst>
              <a:ext uri="{FF2B5EF4-FFF2-40B4-BE49-F238E27FC236}">
                <a16:creationId xmlns:a16="http://schemas.microsoft.com/office/drawing/2014/main" id="{5DD05BB7-4DF6-42E6-80DD-81A8D34B47FB}"/>
              </a:ext>
            </a:extLst>
          </p:cNvPr>
          <p:cNvSpPr txBox="1"/>
          <p:nvPr userDrawn="1"/>
        </p:nvSpPr>
        <p:spPr>
          <a:xfrm>
            <a:off x="3471874" y="0"/>
            <a:ext cx="2200252" cy="262344"/>
          </a:xfrm>
          <a:prstGeom prst="rect">
            <a:avLst/>
          </a:prstGeom>
          <a:noFill/>
        </p:spPr>
        <p:txBody>
          <a:bodyPr vert="horz" wrap="square" lIns="0" tIns="0" rIns="0" bIns="0" rtlCol="0" anchor="ctr" anchorCtr="1">
            <a:spAutoFit/>
          </a:bodyPr>
          <a:lstStyle/>
          <a:p>
            <a:pPr algn="ctr">
              <a:spcBef>
                <a:spcPts val="0"/>
              </a:spcBef>
              <a:spcAft>
                <a:spcPts val="0"/>
              </a:spcAft>
            </a:pPr>
            <a:r>
              <a:rPr lang="en-SG" sz="1000">
                <a:solidFill>
                  <a:srgbClr val="000000"/>
                </a:solidFill>
                <a:latin typeface="Calibri" panose="020F0502020204030204" pitchFamily="34" charset="0"/>
              </a:rPr>
              <a:t>OFFICIAL (CLOSED) \ NON-SENSITIVE</a:t>
            </a:r>
          </a:p>
        </p:txBody>
      </p:sp>
    </p:spTree>
    <p:extLst>
      <p:ext uri="{BB962C8B-B14F-4D97-AF65-F5344CB8AC3E}">
        <p14:creationId xmlns:p14="http://schemas.microsoft.com/office/powerpoint/2010/main" val="3311932743"/>
      </p:ext>
    </p:extLst>
  </p:cSld>
  <p:clrMap bg1="lt1" tx1="dk1" bg2="lt2" tx2="dk2" accent1="accent1" accent2="accent2" accent3="accent3" accent4="accent4" accent5="accent5" accent6="accent6" hlink="hlink" folHlink="folHlink"/>
  <p:sldLayoutIdLst>
    <p:sldLayoutId id="2147483650" r:id="rId1"/>
    <p:sldLayoutId id="2147483657" r:id="rId2"/>
    <p:sldLayoutId id="2147483649" r:id="rId3"/>
    <p:sldLayoutId id="2147483651" r:id="rId4"/>
    <p:sldLayoutId id="2147483652" r:id="rId5"/>
    <p:sldLayoutId id="2147483653" r:id="rId6"/>
    <p:sldLayoutId id="2147483654" r:id="rId7"/>
    <p:sldLayoutId id="2147483655" r:id="rId8"/>
    <p:sldLayoutId id="2147483659" r:id="rId9"/>
    <p:sldLayoutId id="2147483662" r:id="rId10"/>
    <p:sldLayoutId id="2147483656" r:id="rId11"/>
    <p:sldLayoutId id="2147483678" r:id="rId12"/>
    <p:sldLayoutId id="2147483679" r:id="rId13"/>
    <p:sldLayoutId id="2147483681" r:id="rId14"/>
    <p:sldLayoutId id="2147483680" r:id="rId15"/>
  </p:sldLayoutIdLst>
  <p:hf hdr="0" dt="0"/>
  <p:txStyles>
    <p:titleStyle>
      <a:lvl1pPr algn="l"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a:defRPr sz="636">
                <a:solidFill>
                  <a:schemeClr val="tx1">
                    <a:tint val="75000"/>
                  </a:schemeClr>
                </a:solidFill>
              </a:defRPr>
            </a:lvl1pPr>
          </a:lstStyle>
          <a:p>
            <a:endParaRPr lang="en-SG"/>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636">
                <a:solidFill>
                  <a:schemeClr val="tx1">
                    <a:tint val="75000"/>
                  </a:schemeClr>
                </a:solidFill>
              </a:defRPr>
            </a:lvl1pPr>
          </a:lstStyle>
          <a:p>
            <a:r>
              <a:rPr lang="en-SG"/>
              <a:t>C369 Financial Technologies</a:t>
            </a:r>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636">
                <a:solidFill>
                  <a:schemeClr val="tx1">
                    <a:tint val="75000"/>
                  </a:schemeClr>
                </a:solidFill>
              </a:defRPr>
            </a:lvl1pPr>
          </a:lstStyle>
          <a:p>
            <a:fld id="{D826FE17-A15F-4069-8D1C-BFCDAB13D842}" type="slidenum">
              <a:rPr lang="en-SG" smtClean="0"/>
              <a:t>‹#›</a:t>
            </a:fld>
            <a:endParaRPr lang="en-SG"/>
          </a:p>
        </p:txBody>
      </p:sp>
      <p:sp>
        <p:nvSpPr>
          <p:cNvPr id="7" name="MSIPCMContentMarking" descr="{&quot;HashCode&quot;:-574504238,&quot;Placement&quot;:&quot;Header&quot;,&quot;Top&quot;:0.0,&quot;Left&quot;:273.375916,&quot;SlideWidth&quot;:720,&quot;SlideHeight&quot;:540}">
            <a:extLst>
              <a:ext uri="{FF2B5EF4-FFF2-40B4-BE49-F238E27FC236}">
                <a16:creationId xmlns:a16="http://schemas.microsoft.com/office/drawing/2014/main" id="{BE915BE3-5C08-4677-8D33-86705266B515}"/>
              </a:ext>
            </a:extLst>
          </p:cNvPr>
          <p:cNvSpPr txBox="1"/>
          <p:nvPr userDrawn="1"/>
        </p:nvSpPr>
        <p:spPr>
          <a:xfrm>
            <a:off x="3471874" y="0"/>
            <a:ext cx="2200252" cy="262344"/>
          </a:xfrm>
          <a:prstGeom prst="rect">
            <a:avLst/>
          </a:prstGeom>
          <a:noFill/>
        </p:spPr>
        <p:txBody>
          <a:bodyPr vert="horz" wrap="square" lIns="0" tIns="0" rIns="0" bIns="0" rtlCol="0" anchor="ctr" anchorCtr="1">
            <a:spAutoFit/>
          </a:bodyPr>
          <a:lstStyle/>
          <a:p>
            <a:pPr algn="ctr">
              <a:spcBef>
                <a:spcPts val="0"/>
              </a:spcBef>
              <a:spcAft>
                <a:spcPts val="0"/>
              </a:spcAft>
            </a:pPr>
            <a:r>
              <a:rPr lang="en-SG" sz="1000">
                <a:solidFill>
                  <a:srgbClr val="000000"/>
                </a:solidFill>
                <a:latin typeface="Calibri" panose="020F0502020204030204" pitchFamily="34" charset="0"/>
              </a:rPr>
              <a:t>OFFICIAL (CLOSED) \ NON-SENSITIVE</a:t>
            </a:r>
          </a:p>
        </p:txBody>
      </p:sp>
    </p:spTree>
    <p:extLst>
      <p:ext uri="{BB962C8B-B14F-4D97-AF65-F5344CB8AC3E}">
        <p14:creationId xmlns:p14="http://schemas.microsoft.com/office/powerpoint/2010/main" val="42691098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dt="0"/>
  <p:txStyles>
    <p:titleStyle>
      <a:lvl1pPr algn="l" defTabSz="484413" rtl="0" eaLnBrk="1" latinLnBrk="0" hangingPunct="1">
        <a:lnSpc>
          <a:spcPct val="90000"/>
        </a:lnSpc>
        <a:spcBef>
          <a:spcPct val="0"/>
        </a:spcBef>
        <a:buNone/>
        <a:defRPr sz="2331" kern="1200">
          <a:solidFill>
            <a:schemeClr val="tx1"/>
          </a:solidFill>
          <a:latin typeface="+mj-lt"/>
          <a:ea typeface="+mj-ea"/>
          <a:cs typeface="+mj-cs"/>
        </a:defRPr>
      </a:lvl1pPr>
    </p:titleStyle>
    <p:bodyStyle>
      <a:lvl1pPr marL="121103" indent="-121103" algn="l" defTabSz="484413" rtl="0" eaLnBrk="1" latinLnBrk="0" hangingPunct="1">
        <a:lnSpc>
          <a:spcPct val="90000"/>
        </a:lnSpc>
        <a:spcBef>
          <a:spcPts val="530"/>
        </a:spcBef>
        <a:buFont typeface="Arial" panose="020B0604020202020204" pitchFamily="34" charset="0"/>
        <a:buChar char="•"/>
        <a:defRPr sz="1483" kern="1200">
          <a:solidFill>
            <a:schemeClr val="tx1"/>
          </a:solidFill>
          <a:latin typeface="+mn-lt"/>
          <a:ea typeface="+mn-ea"/>
          <a:cs typeface="+mn-cs"/>
        </a:defRPr>
      </a:lvl1pPr>
      <a:lvl2pPr marL="363310" indent="-121103" algn="l" defTabSz="484413" rtl="0" eaLnBrk="1" latinLnBrk="0" hangingPunct="1">
        <a:lnSpc>
          <a:spcPct val="90000"/>
        </a:lnSpc>
        <a:spcBef>
          <a:spcPts val="265"/>
        </a:spcBef>
        <a:buFont typeface="Arial" panose="020B0604020202020204" pitchFamily="34" charset="0"/>
        <a:buChar char="•"/>
        <a:defRPr sz="1271" kern="1200">
          <a:solidFill>
            <a:schemeClr val="tx1"/>
          </a:solidFill>
          <a:latin typeface="+mn-lt"/>
          <a:ea typeface="+mn-ea"/>
          <a:cs typeface="+mn-cs"/>
        </a:defRPr>
      </a:lvl2pPr>
      <a:lvl3pPr marL="605517" indent="-121103" algn="l" defTabSz="484413" rtl="0" eaLnBrk="1" latinLnBrk="0" hangingPunct="1">
        <a:lnSpc>
          <a:spcPct val="90000"/>
        </a:lnSpc>
        <a:spcBef>
          <a:spcPts val="265"/>
        </a:spcBef>
        <a:buFont typeface="Arial" panose="020B0604020202020204" pitchFamily="34" charset="0"/>
        <a:buChar char="•"/>
        <a:defRPr sz="1060" kern="1200">
          <a:solidFill>
            <a:schemeClr val="tx1"/>
          </a:solidFill>
          <a:latin typeface="+mn-lt"/>
          <a:ea typeface="+mn-ea"/>
          <a:cs typeface="+mn-cs"/>
        </a:defRPr>
      </a:lvl3pPr>
      <a:lvl4pPr marL="847723" indent="-121103" algn="l" defTabSz="484413" rtl="0" eaLnBrk="1" latinLnBrk="0" hangingPunct="1">
        <a:lnSpc>
          <a:spcPct val="90000"/>
        </a:lnSpc>
        <a:spcBef>
          <a:spcPts val="265"/>
        </a:spcBef>
        <a:buFont typeface="Arial" panose="020B0604020202020204" pitchFamily="34" charset="0"/>
        <a:buChar char="•"/>
        <a:defRPr sz="954" kern="1200">
          <a:solidFill>
            <a:schemeClr val="tx1"/>
          </a:solidFill>
          <a:latin typeface="+mn-lt"/>
          <a:ea typeface="+mn-ea"/>
          <a:cs typeface="+mn-cs"/>
        </a:defRPr>
      </a:lvl4pPr>
      <a:lvl5pPr marL="1089930" indent="-121103" algn="l" defTabSz="484413" rtl="0" eaLnBrk="1" latinLnBrk="0" hangingPunct="1">
        <a:lnSpc>
          <a:spcPct val="90000"/>
        </a:lnSpc>
        <a:spcBef>
          <a:spcPts val="265"/>
        </a:spcBef>
        <a:buFont typeface="Arial" panose="020B0604020202020204" pitchFamily="34" charset="0"/>
        <a:buChar char="•"/>
        <a:defRPr sz="954" kern="1200">
          <a:solidFill>
            <a:schemeClr val="tx1"/>
          </a:solidFill>
          <a:latin typeface="+mn-lt"/>
          <a:ea typeface="+mn-ea"/>
          <a:cs typeface="+mn-cs"/>
        </a:defRPr>
      </a:lvl5pPr>
      <a:lvl6pPr marL="1332137" indent="-121103" algn="l" defTabSz="484413" rtl="0" eaLnBrk="1" latinLnBrk="0" hangingPunct="1">
        <a:lnSpc>
          <a:spcPct val="90000"/>
        </a:lnSpc>
        <a:spcBef>
          <a:spcPts val="265"/>
        </a:spcBef>
        <a:buFont typeface="Arial" panose="020B0604020202020204" pitchFamily="34" charset="0"/>
        <a:buChar char="•"/>
        <a:defRPr sz="954" kern="1200">
          <a:solidFill>
            <a:schemeClr val="tx1"/>
          </a:solidFill>
          <a:latin typeface="+mn-lt"/>
          <a:ea typeface="+mn-ea"/>
          <a:cs typeface="+mn-cs"/>
        </a:defRPr>
      </a:lvl6pPr>
      <a:lvl7pPr marL="1574343" indent="-121103" algn="l" defTabSz="484413" rtl="0" eaLnBrk="1" latinLnBrk="0" hangingPunct="1">
        <a:lnSpc>
          <a:spcPct val="90000"/>
        </a:lnSpc>
        <a:spcBef>
          <a:spcPts val="265"/>
        </a:spcBef>
        <a:buFont typeface="Arial" panose="020B0604020202020204" pitchFamily="34" charset="0"/>
        <a:buChar char="•"/>
        <a:defRPr sz="954" kern="1200">
          <a:solidFill>
            <a:schemeClr val="tx1"/>
          </a:solidFill>
          <a:latin typeface="+mn-lt"/>
          <a:ea typeface="+mn-ea"/>
          <a:cs typeface="+mn-cs"/>
        </a:defRPr>
      </a:lvl7pPr>
      <a:lvl8pPr marL="1816550" indent="-121103" algn="l" defTabSz="484413" rtl="0" eaLnBrk="1" latinLnBrk="0" hangingPunct="1">
        <a:lnSpc>
          <a:spcPct val="90000"/>
        </a:lnSpc>
        <a:spcBef>
          <a:spcPts val="265"/>
        </a:spcBef>
        <a:buFont typeface="Arial" panose="020B0604020202020204" pitchFamily="34" charset="0"/>
        <a:buChar char="•"/>
        <a:defRPr sz="954" kern="1200">
          <a:solidFill>
            <a:schemeClr val="tx1"/>
          </a:solidFill>
          <a:latin typeface="+mn-lt"/>
          <a:ea typeface="+mn-ea"/>
          <a:cs typeface="+mn-cs"/>
        </a:defRPr>
      </a:lvl8pPr>
      <a:lvl9pPr marL="2058757" indent="-121103" algn="l" defTabSz="484413" rtl="0" eaLnBrk="1" latinLnBrk="0" hangingPunct="1">
        <a:lnSpc>
          <a:spcPct val="90000"/>
        </a:lnSpc>
        <a:spcBef>
          <a:spcPts val="265"/>
        </a:spcBef>
        <a:buFont typeface="Arial" panose="020B0604020202020204" pitchFamily="34" charset="0"/>
        <a:buChar char="•"/>
        <a:defRPr sz="954" kern="1200">
          <a:solidFill>
            <a:schemeClr val="tx1"/>
          </a:solidFill>
          <a:latin typeface="+mn-lt"/>
          <a:ea typeface="+mn-ea"/>
          <a:cs typeface="+mn-cs"/>
        </a:defRPr>
      </a:lvl9pPr>
    </p:bodyStyle>
    <p:otherStyle>
      <a:defPPr>
        <a:defRPr lang="en-US"/>
      </a:defPPr>
      <a:lvl1pPr marL="0" algn="l" defTabSz="484413" rtl="0" eaLnBrk="1" latinLnBrk="0" hangingPunct="1">
        <a:defRPr sz="954" kern="1200">
          <a:solidFill>
            <a:schemeClr val="tx1"/>
          </a:solidFill>
          <a:latin typeface="+mn-lt"/>
          <a:ea typeface="+mn-ea"/>
          <a:cs typeface="+mn-cs"/>
        </a:defRPr>
      </a:lvl1pPr>
      <a:lvl2pPr marL="242207" algn="l" defTabSz="484413" rtl="0" eaLnBrk="1" latinLnBrk="0" hangingPunct="1">
        <a:defRPr sz="954" kern="1200">
          <a:solidFill>
            <a:schemeClr val="tx1"/>
          </a:solidFill>
          <a:latin typeface="+mn-lt"/>
          <a:ea typeface="+mn-ea"/>
          <a:cs typeface="+mn-cs"/>
        </a:defRPr>
      </a:lvl2pPr>
      <a:lvl3pPr marL="484413" algn="l" defTabSz="484413" rtl="0" eaLnBrk="1" latinLnBrk="0" hangingPunct="1">
        <a:defRPr sz="954" kern="1200">
          <a:solidFill>
            <a:schemeClr val="tx1"/>
          </a:solidFill>
          <a:latin typeface="+mn-lt"/>
          <a:ea typeface="+mn-ea"/>
          <a:cs typeface="+mn-cs"/>
        </a:defRPr>
      </a:lvl3pPr>
      <a:lvl4pPr marL="726620" algn="l" defTabSz="484413" rtl="0" eaLnBrk="1" latinLnBrk="0" hangingPunct="1">
        <a:defRPr sz="954" kern="1200">
          <a:solidFill>
            <a:schemeClr val="tx1"/>
          </a:solidFill>
          <a:latin typeface="+mn-lt"/>
          <a:ea typeface="+mn-ea"/>
          <a:cs typeface="+mn-cs"/>
        </a:defRPr>
      </a:lvl4pPr>
      <a:lvl5pPr marL="968827" algn="l" defTabSz="484413" rtl="0" eaLnBrk="1" latinLnBrk="0" hangingPunct="1">
        <a:defRPr sz="954" kern="1200">
          <a:solidFill>
            <a:schemeClr val="tx1"/>
          </a:solidFill>
          <a:latin typeface="+mn-lt"/>
          <a:ea typeface="+mn-ea"/>
          <a:cs typeface="+mn-cs"/>
        </a:defRPr>
      </a:lvl5pPr>
      <a:lvl6pPr marL="1211033" algn="l" defTabSz="484413" rtl="0" eaLnBrk="1" latinLnBrk="0" hangingPunct="1">
        <a:defRPr sz="954" kern="1200">
          <a:solidFill>
            <a:schemeClr val="tx1"/>
          </a:solidFill>
          <a:latin typeface="+mn-lt"/>
          <a:ea typeface="+mn-ea"/>
          <a:cs typeface="+mn-cs"/>
        </a:defRPr>
      </a:lvl6pPr>
      <a:lvl7pPr marL="1453240" algn="l" defTabSz="484413" rtl="0" eaLnBrk="1" latinLnBrk="0" hangingPunct="1">
        <a:defRPr sz="954" kern="1200">
          <a:solidFill>
            <a:schemeClr val="tx1"/>
          </a:solidFill>
          <a:latin typeface="+mn-lt"/>
          <a:ea typeface="+mn-ea"/>
          <a:cs typeface="+mn-cs"/>
        </a:defRPr>
      </a:lvl7pPr>
      <a:lvl8pPr marL="1695447" algn="l" defTabSz="484413" rtl="0" eaLnBrk="1" latinLnBrk="0" hangingPunct="1">
        <a:defRPr sz="954" kern="1200">
          <a:solidFill>
            <a:schemeClr val="tx1"/>
          </a:solidFill>
          <a:latin typeface="+mn-lt"/>
          <a:ea typeface="+mn-ea"/>
          <a:cs typeface="+mn-cs"/>
        </a:defRPr>
      </a:lvl8pPr>
      <a:lvl9pPr marL="1937653" algn="l" defTabSz="484413" rtl="0" eaLnBrk="1" latinLnBrk="0" hangingPunct="1">
        <a:defRPr sz="95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E-commerce"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kavithamuniraj/CETSpringBootAY2022"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wmf"/><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package" Target="../embeddings/Microsoft_PowerPoint_Presentation.pptx"/><Relationship Id="rId5" Type="http://schemas.openxmlformats.org/officeDocument/2006/relationships/image" Target="../media/image18.wmf"/><Relationship Id="rId4" Type="http://schemas.openxmlformats.org/officeDocument/2006/relationships/package" Target="../embeddings/Microsoft_Word_Document.docx"/></Relationships>
</file>

<file path=ppt/slides/_rels/slide23.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20.wmf"/></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hyperlink" Target="https://maven.apache.or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2.jpeg"/><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2.png"/><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localhost:8080/greeting" TargetMode="Externa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hyperlink" Target="http://localhost:8080/greeting" TargetMode="External"/><Relationship Id="rId2" Type="http://schemas.openxmlformats.org/officeDocument/2006/relationships/image" Target="../media/image51.png"/><Relationship Id="rId1" Type="http://schemas.openxmlformats.org/officeDocument/2006/relationships/slideLayout" Target="../slideLayouts/slideLayout14.xml"/><Relationship Id="rId6" Type="http://schemas.openxmlformats.org/officeDocument/2006/relationships/image" Target="../media/image37.png"/><Relationship Id="rId5" Type="http://schemas.openxmlformats.org/officeDocument/2006/relationships/image" Target="../media/image54.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hyperlink" Target="http://localhost:8080/"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hyperlink" Target="http://localhost:8080/all" TargetMode="External"/><Relationship Id="rId2" Type="http://schemas.openxmlformats.org/officeDocument/2006/relationships/notesSlide" Target="../notesSlides/notesSlide46.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22.png"/></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localhost:8080/all" TargetMode="Externa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2.png"/><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7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hyperlink" Target="https://getbootstrap.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hyperlink" Target="https://getbootstrap.com/docs/5.0/layout/breakpoints/"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image" Target="../media/image69.png"/></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14.xml"/><Relationship Id="rId4" Type="http://schemas.openxmlformats.org/officeDocument/2006/relationships/hyperlink" Target="https://getbootstrap.com/docs/5.0/layout/containers/"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codepen.io/magdalene-lim/pen/vYZQedM" TargetMode="External"/><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14.xml"/><Relationship Id="rId5" Type="http://schemas.openxmlformats.org/officeDocument/2006/relationships/hyperlink" Target="https://getbootstrap.com/docs/5.1/content/tables/" TargetMode="External"/><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codepen.io/magdalene-lim/pen/KKqrRKb" TargetMode="External"/><Relationship Id="rId1" Type="http://schemas.openxmlformats.org/officeDocument/2006/relationships/slideLayout" Target="../slideLayouts/slideLayout14.xml"/><Relationship Id="rId4" Type="http://schemas.openxmlformats.org/officeDocument/2006/relationships/image" Target="../media/image72.png"/></Relationships>
</file>

<file path=ppt/slides/_rels/slide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14.xml"/><Relationship Id="rId6" Type="http://schemas.openxmlformats.org/officeDocument/2006/relationships/image" Target="../media/image74.png"/><Relationship Id="rId5" Type="http://schemas.openxmlformats.org/officeDocument/2006/relationships/image" Target="../media/image22.png"/><Relationship Id="rId4" Type="http://schemas.openxmlformats.org/officeDocument/2006/relationships/hyperlink" Target="http://localhost:8080/al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2.xml"/><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9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3.xml"/><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4004" y="1935042"/>
            <a:ext cx="7770212" cy="1360445"/>
          </a:xfrm>
        </p:spPr>
        <p:txBody>
          <a:bodyPr>
            <a:noAutofit/>
          </a:bodyPr>
          <a:lstStyle/>
          <a:p>
            <a:pPr algn="ctr"/>
            <a:r>
              <a:rPr lang="en-US" sz="4400" dirty="0">
                <a:solidFill>
                  <a:schemeClr val="tx1"/>
                </a:solidFill>
                <a:latin typeface="Amasis MT Pro Black" panose="02040A04050005020304" pitchFamily="18" charset="0"/>
              </a:rPr>
              <a:t>Building Enterprise Java Applications with Spring</a:t>
            </a:r>
            <a:br>
              <a:rPr lang="en-US" sz="4400" dirty="0"/>
            </a:br>
            <a:br>
              <a:rPr lang="en-US" sz="4800" dirty="0"/>
            </a:br>
            <a:endParaRPr lang="en-SG" sz="4800" dirty="0"/>
          </a:p>
        </p:txBody>
      </p:sp>
      <p:sp>
        <p:nvSpPr>
          <p:cNvPr id="7" name="Text Placeholder 6">
            <a:extLst>
              <a:ext uri="{FF2B5EF4-FFF2-40B4-BE49-F238E27FC236}">
                <a16:creationId xmlns:a16="http://schemas.microsoft.com/office/drawing/2014/main" id="{C5E733B8-AC2C-4ACF-B53E-C7CA4AD6922E}"/>
              </a:ext>
            </a:extLst>
          </p:cNvPr>
          <p:cNvSpPr>
            <a:spLocks noGrp="1"/>
          </p:cNvSpPr>
          <p:nvPr>
            <p:ph type="body" sz="quarter" idx="10"/>
          </p:nvPr>
        </p:nvSpPr>
        <p:spPr>
          <a:xfrm>
            <a:off x="1570264" y="4163627"/>
            <a:ext cx="5104098" cy="1862459"/>
          </a:xfrm>
        </p:spPr>
        <p:txBody>
          <a:bodyPr/>
          <a:lstStyle/>
          <a:p>
            <a:pPr algn="ctr"/>
            <a:r>
              <a:rPr lang="en-SG" b="1" dirty="0">
                <a:latin typeface="Amasis MT Pro Black" panose="02040A04050005020304" pitchFamily="18" charset="0"/>
              </a:rPr>
              <a:t>Day 1  </a:t>
            </a:r>
          </a:p>
          <a:p>
            <a:pPr algn="ctr"/>
            <a:r>
              <a:rPr lang="en-US" dirty="0">
                <a:latin typeface="Amasis MT Pro" panose="02040504050005020304" pitchFamily="18" charset="0"/>
              </a:rPr>
              <a:t>Magdalene Lim,</a:t>
            </a:r>
          </a:p>
          <a:p>
            <a:pPr algn="ctr"/>
            <a:r>
              <a:rPr lang="en-US" dirty="0">
                <a:latin typeface="Amasis MT Pro" panose="02040504050005020304" pitchFamily="18" charset="0"/>
              </a:rPr>
              <a:t> Desmond Lee, </a:t>
            </a:r>
          </a:p>
          <a:p>
            <a:pPr algn="ctr"/>
            <a:r>
              <a:rPr lang="en-US" dirty="0">
                <a:latin typeface="Amasis MT Pro" panose="02040504050005020304" pitchFamily="18" charset="0"/>
              </a:rPr>
              <a:t>Kavitha Muniraj</a:t>
            </a:r>
          </a:p>
          <a:p>
            <a:pPr algn="ctr"/>
            <a:r>
              <a:rPr lang="en-US" dirty="0">
                <a:latin typeface="Amasis MT Pro" panose="02040504050005020304" pitchFamily="18" charset="0"/>
              </a:rPr>
              <a:t> Republic Polytechnic </a:t>
            </a:r>
            <a:endParaRPr lang="en-SG" b="1" dirty="0">
              <a:latin typeface="Amasis MT Pro" panose="02040504050005020304" pitchFamily="18" charset="0"/>
            </a:endParaRPr>
          </a:p>
        </p:txBody>
      </p:sp>
    </p:spTree>
    <p:extLst>
      <p:ext uri="{BB962C8B-B14F-4D97-AF65-F5344CB8AC3E}">
        <p14:creationId xmlns:p14="http://schemas.microsoft.com/office/powerpoint/2010/main" val="1372294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D47E0C-860E-4D5B-93AB-025B65806F9C}"/>
              </a:ext>
            </a:extLst>
          </p:cNvPr>
          <p:cNvSpPr>
            <a:spLocks noGrp="1"/>
          </p:cNvSpPr>
          <p:nvPr>
            <p:ph type="sldNum" sz="quarter" idx="12"/>
          </p:nvPr>
        </p:nvSpPr>
        <p:spPr/>
        <p:txBody>
          <a:bodyPr/>
          <a:lstStyle/>
          <a:p>
            <a:fld id="{6767FADE-2612-3649-B495-F644A23F288B}" type="slidenum">
              <a:rPr lang="en-US" smtClean="0"/>
              <a:pPr/>
              <a:t>10</a:t>
            </a:fld>
            <a:endParaRPr lang="en-US"/>
          </a:p>
        </p:txBody>
      </p:sp>
      <p:sp>
        <p:nvSpPr>
          <p:cNvPr id="3" name="Title 2">
            <a:extLst>
              <a:ext uri="{FF2B5EF4-FFF2-40B4-BE49-F238E27FC236}">
                <a16:creationId xmlns:a16="http://schemas.microsoft.com/office/drawing/2014/main" id="{BC315FFA-04D0-407D-A7CF-D2C4075C94EB}"/>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E-Commerce</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86A4CBB9-A5E7-456F-AC21-6A3125E900E5}"/>
              </a:ext>
            </a:extLst>
          </p:cNvPr>
          <p:cNvSpPr>
            <a:spLocks noGrp="1"/>
          </p:cNvSpPr>
          <p:nvPr>
            <p:ph sz="quarter" idx="13"/>
          </p:nvPr>
        </p:nvSpPr>
        <p:spPr>
          <a:xfrm>
            <a:off x="665610" y="1144971"/>
            <a:ext cx="7477125" cy="5189421"/>
          </a:xfrm>
        </p:spPr>
        <p:txBody>
          <a:bodyPr/>
          <a:lstStyle/>
          <a:p>
            <a:r>
              <a:rPr lang="en-US" sz="2000" dirty="0">
                <a:latin typeface="Amasis MT Pro" panose="02040504050005020304" pitchFamily="18" charset="0"/>
              </a:rPr>
              <a:t>E-commerce (electronic commerce) is the activity of electronically buying or selling of products on online services or over the Internet.</a:t>
            </a:r>
          </a:p>
          <a:p>
            <a:endParaRPr lang="en-US" sz="2000" dirty="0">
              <a:latin typeface="Amasis MT Pro" panose="02040504050005020304" pitchFamily="18" charset="0"/>
            </a:endParaRPr>
          </a:p>
          <a:p>
            <a:r>
              <a:rPr lang="en-US" sz="2000" dirty="0">
                <a:latin typeface="Amasis MT Pro" panose="02040504050005020304" pitchFamily="18" charset="0"/>
              </a:rPr>
              <a:t>E-commerce businesses may also employ some or all of the following:</a:t>
            </a:r>
          </a:p>
          <a:p>
            <a:pPr lvl="1"/>
            <a:r>
              <a:rPr lang="en-US" sz="1800" dirty="0">
                <a:latin typeface="Amasis MT Pro" panose="02040504050005020304" pitchFamily="18" charset="0"/>
              </a:rPr>
              <a:t>Online shopping for retail sales direct to consumers via web sites and mobile apps.</a:t>
            </a:r>
          </a:p>
          <a:p>
            <a:pPr lvl="1"/>
            <a:r>
              <a:rPr lang="en-US" sz="1800" dirty="0">
                <a:latin typeface="Amasis MT Pro" panose="02040504050005020304" pitchFamily="18" charset="0"/>
              </a:rPr>
              <a:t>Providing or participating in online marketplaces, which process third-party business-to-consumer (B2C) or consumer-to-consumer (C2C) sales;</a:t>
            </a:r>
          </a:p>
          <a:p>
            <a:pPr lvl="1"/>
            <a:r>
              <a:rPr lang="en-US" sz="1800" dirty="0">
                <a:latin typeface="Amasis MT Pro" panose="02040504050005020304" pitchFamily="18" charset="0"/>
              </a:rPr>
              <a:t>Online financial exchanges for currency exchanges or trading purposes.</a:t>
            </a:r>
          </a:p>
          <a:p>
            <a:pPr marL="457200" lvl="1" indent="0">
              <a:buNone/>
            </a:pPr>
            <a:endParaRPr lang="en-US" sz="1800" dirty="0">
              <a:latin typeface="Amasis MT Pro" panose="02040504050005020304" pitchFamily="18" charset="0"/>
            </a:endParaRPr>
          </a:p>
          <a:p>
            <a:pPr marL="457200" lvl="1" indent="0">
              <a:buNone/>
            </a:pPr>
            <a:r>
              <a:rPr lang="en-US" sz="1800" dirty="0">
                <a:latin typeface="Amasis MT Pro" panose="02040504050005020304" pitchFamily="18" charset="0"/>
              </a:rPr>
              <a:t>Note: </a:t>
            </a:r>
            <a:r>
              <a:rPr lang="en-US" sz="1800" dirty="0">
                <a:effectLst/>
                <a:latin typeface="Segoe UI" panose="020B0502040204020203" pitchFamily="34" charset="0"/>
              </a:rPr>
              <a:t>It was designed with an e-commerce scenario and would cover most of what we need and is also relatable.</a:t>
            </a:r>
            <a:endParaRPr lang="en-US" sz="1800" dirty="0">
              <a:effectLst/>
              <a:latin typeface="Arial" panose="020B0604020202020204" pitchFamily="34" charset="0"/>
            </a:endParaRPr>
          </a:p>
          <a:p>
            <a:pPr marL="457200" lvl="1" indent="0">
              <a:buNone/>
            </a:pPr>
            <a:endParaRPr lang="en-SG" sz="1800" dirty="0">
              <a:latin typeface="Amasis MT Pro" panose="02040504050005020304" pitchFamily="18" charset="0"/>
            </a:endParaRPr>
          </a:p>
        </p:txBody>
      </p:sp>
      <p:sp>
        <p:nvSpPr>
          <p:cNvPr id="5" name="TextBox 4">
            <a:extLst>
              <a:ext uri="{FF2B5EF4-FFF2-40B4-BE49-F238E27FC236}">
                <a16:creationId xmlns:a16="http://schemas.microsoft.com/office/drawing/2014/main" id="{E8C6B836-43E7-4062-912A-BF352250D352}"/>
              </a:ext>
            </a:extLst>
          </p:cNvPr>
          <p:cNvSpPr txBox="1"/>
          <p:nvPr/>
        </p:nvSpPr>
        <p:spPr>
          <a:xfrm>
            <a:off x="880110" y="6057393"/>
            <a:ext cx="3294492" cy="276999"/>
          </a:xfrm>
          <a:prstGeom prst="rect">
            <a:avLst/>
          </a:prstGeom>
          <a:noFill/>
        </p:spPr>
        <p:txBody>
          <a:bodyPr wrap="none" rtlCol="0">
            <a:spAutoFit/>
          </a:bodyPr>
          <a:lstStyle/>
          <a:p>
            <a:r>
              <a:rPr lang="en-SG" sz="1200" dirty="0">
                <a:hlinkClick r:id="rId3"/>
              </a:rPr>
              <a:t>https://en.wikipedia.org/wiki/E-commerce</a:t>
            </a:r>
            <a:r>
              <a:rPr lang="en-SG" sz="1200" dirty="0"/>
              <a:t>  </a:t>
            </a:r>
          </a:p>
        </p:txBody>
      </p:sp>
    </p:spTree>
    <p:extLst>
      <p:ext uri="{BB962C8B-B14F-4D97-AF65-F5344CB8AC3E}">
        <p14:creationId xmlns:p14="http://schemas.microsoft.com/office/powerpoint/2010/main" val="4224425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1B6906-AA0A-459B-A2D4-141B330C3332}"/>
              </a:ext>
            </a:extLst>
          </p:cNvPr>
          <p:cNvSpPr>
            <a:spLocks noGrp="1"/>
          </p:cNvSpPr>
          <p:nvPr>
            <p:ph type="sldNum" sz="quarter" idx="12"/>
          </p:nvPr>
        </p:nvSpPr>
        <p:spPr/>
        <p:txBody>
          <a:bodyPr/>
          <a:lstStyle/>
          <a:p>
            <a:fld id="{6767FADE-2612-3649-B495-F644A23F288B}" type="slidenum">
              <a:rPr lang="en-US" smtClean="0"/>
              <a:pPr/>
              <a:t>11</a:t>
            </a:fld>
            <a:endParaRPr lang="en-US"/>
          </a:p>
        </p:txBody>
      </p:sp>
      <p:sp>
        <p:nvSpPr>
          <p:cNvPr id="3" name="Title 2">
            <a:extLst>
              <a:ext uri="{FF2B5EF4-FFF2-40B4-BE49-F238E27FC236}">
                <a16:creationId xmlns:a16="http://schemas.microsoft.com/office/drawing/2014/main" id="{1FD18277-DDC0-4998-A0B7-5AF337803FE5}"/>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E-Commerce</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A639F63E-A156-4233-8092-68DCB6C03AB4}"/>
              </a:ext>
            </a:extLst>
          </p:cNvPr>
          <p:cNvSpPr>
            <a:spLocks noGrp="1"/>
          </p:cNvSpPr>
          <p:nvPr>
            <p:ph sz="quarter" idx="13"/>
          </p:nvPr>
        </p:nvSpPr>
        <p:spPr>
          <a:xfrm>
            <a:off x="665610" y="1242626"/>
            <a:ext cx="7477125" cy="4785311"/>
          </a:xfrm>
        </p:spPr>
        <p:txBody>
          <a:bodyPr/>
          <a:lstStyle/>
          <a:p>
            <a:pPr marL="0" indent="0">
              <a:buNone/>
            </a:pPr>
            <a:r>
              <a:rPr lang="en-US" sz="2000" dirty="0">
                <a:latin typeface="Amasis MT Pro" panose="02040504050005020304" pitchFamily="18" charset="0"/>
              </a:rPr>
              <a:t>To create an e-commerce site, various technologies will be required</a:t>
            </a:r>
            <a:r>
              <a:rPr lang="en-SG" sz="2000" dirty="0">
                <a:latin typeface="Amasis MT Pro" panose="02040504050005020304" pitchFamily="18" charset="0"/>
              </a:rPr>
              <a:t>.</a:t>
            </a:r>
          </a:p>
          <a:p>
            <a:pPr lvl="1"/>
            <a:r>
              <a:rPr lang="en-US" dirty="0">
                <a:latin typeface="Amasis MT Pro" panose="02040504050005020304" pitchFamily="18" charset="0"/>
              </a:rPr>
              <a:t>F</a:t>
            </a:r>
            <a:r>
              <a:rPr lang="en-SG" dirty="0" err="1">
                <a:latin typeface="Amasis MT Pro" panose="02040504050005020304" pitchFamily="18" charset="0"/>
              </a:rPr>
              <a:t>ront</a:t>
            </a:r>
            <a:r>
              <a:rPr lang="en-SG" dirty="0">
                <a:latin typeface="Amasis MT Pro" panose="02040504050005020304" pitchFamily="18" charset="0"/>
              </a:rPr>
              <a:t>-end – To display the site to visitors</a:t>
            </a:r>
          </a:p>
          <a:p>
            <a:pPr lvl="2"/>
            <a:r>
              <a:rPr lang="en-US" dirty="0">
                <a:latin typeface="Amasis MT Pro" panose="02040504050005020304" pitchFamily="18" charset="0"/>
              </a:rPr>
              <a:t>Client-side languages e.g. H</a:t>
            </a:r>
            <a:r>
              <a:rPr lang="en-SG" dirty="0">
                <a:latin typeface="Amasis MT Pro" panose="02040504050005020304" pitchFamily="18" charset="0"/>
              </a:rPr>
              <a:t>TML, CSS, JS</a:t>
            </a:r>
          </a:p>
          <a:p>
            <a:pPr lvl="2"/>
            <a:endParaRPr lang="en-SG" dirty="0">
              <a:latin typeface="Amasis MT Pro" panose="02040504050005020304" pitchFamily="18" charset="0"/>
            </a:endParaRPr>
          </a:p>
          <a:p>
            <a:pPr lvl="1"/>
            <a:r>
              <a:rPr lang="en-US" dirty="0">
                <a:latin typeface="Amasis MT Pro" panose="02040504050005020304" pitchFamily="18" charset="0"/>
              </a:rPr>
              <a:t>B</a:t>
            </a:r>
            <a:r>
              <a:rPr lang="en-SG" dirty="0">
                <a:latin typeface="Amasis MT Pro" panose="02040504050005020304" pitchFamily="18" charset="0"/>
              </a:rPr>
              <a:t>ack-end – To process transactions</a:t>
            </a:r>
          </a:p>
          <a:p>
            <a:pPr lvl="2"/>
            <a:r>
              <a:rPr lang="en-US" dirty="0">
                <a:latin typeface="Amasis MT Pro" panose="02040504050005020304" pitchFamily="18" charset="0"/>
              </a:rPr>
              <a:t>S</a:t>
            </a:r>
            <a:r>
              <a:rPr lang="en-SG" dirty="0" err="1">
                <a:latin typeface="Amasis MT Pro" panose="02040504050005020304" pitchFamily="18" charset="0"/>
              </a:rPr>
              <a:t>erver</a:t>
            </a:r>
            <a:r>
              <a:rPr lang="en-SG" dirty="0">
                <a:latin typeface="Amasis MT Pro" panose="02040504050005020304" pitchFamily="18" charset="0"/>
              </a:rPr>
              <a:t>-side language e.g. Java, Python, PHP</a:t>
            </a:r>
          </a:p>
          <a:p>
            <a:pPr lvl="1"/>
            <a:endParaRPr lang="en-US" dirty="0">
              <a:latin typeface="Amasis MT Pro" panose="02040504050005020304" pitchFamily="18" charset="0"/>
            </a:endParaRPr>
          </a:p>
          <a:p>
            <a:pPr lvl="1"/>
            <a:r>
              <a:rPr lang="en-US" dirty="0">
                <a:latin typeface="Amasis MT Pro" panose="02040504050005020304" pitchFamily="18" charset="0"/>
              </a:rPr>
              <a:t>Storage</a:t>
            </a:r>
          </a:p>
          <a:p>
            <a:pPr lvl="2"/>
            <a:r>
              <a:rPr lang="en-US" dirty="0">
                <a:latin typeface="Amasis MT Pro" panose="02040504050005020304" pitchFamily="18" charset="0"/>
              </a:rPr>
              <a:t>D</a:t>
            </a:r>
            <a:r>
              <a:rPr lang="en-SG" dirty="0" err="1">
                <a:latin typeface="Amasis MT Pro" panose="02040504050005020304" pitchFamily="18" charset="0"/>
              </a:rPr>
              <a:t>atabase</a:t>
            </a:r>
            <a:r>
              <a:rPr lang="en-SG" dirty="0">
                <a:latin typeface="Amasis MT Pro" panose="02040504050005020304" pitchFamily="18" charset="0"/>
              </a:rPr>
              <a:t> e.g. MySQL, MSSQL, MongoDB</a:t>
            </a:r>
          </a:p>
          <a:p>
            <a:pPr lvl="2"/>
            <a:endParaRPr lang="en-SG" dirty="0">
              <a:latin typeface="Amasis MT Pro" panose="02040504050005020304" pitchFamily="18" charset="0"/>
            </a:endParaRPr>
          </a:p>
          <a:p>
            <a:pPr lvl="1"/>
            <a:r>
              <a:rPr lang="en-US" dirty="0">
                <a:latin typeface="Amasis MT Pro" panose="02040504050005020304" pitchFamily="18" charset="0"/>
              </a:rPr>
              <a:t>P</a:t>
            </a:r>
            <a:r>
              <a:rPr lang="en-SG" dirty="0" err="1">
                <a:latin typeface="Amasis MT Pro" panose="02040504050005020304" pitchFamily="18" charset="0"/>
              </a:rPr>
              <a:t>ayment</a:t>
            </a:r>
            <a:r>
              <a:rPr lang="en-SG" dirty="0">
                <a:latin typeface="Amasis MT Pro" panose="02040504050005020304" pitchFamily="18" charset="0"/>
              </a:rPr>
              <a:t>  - To accept and process payments</a:t>
            </a:r>
          </a:p>
          <a:p>
            <a:pPr lvl="2"/>
            <a:r>
              <a:rPr lang="en-US" dirty="0">
                <a:latin typeface="Amasis MT Pro" panose="02040504050005020304" pitchFamily="18" charset="0"/>
              </a:rPr>
              <a:t>P</a:t>
            </a:r>
            <a:r>
              <a:rPr lang="en-SG" dirty="0" err="1">
                <a:latin typeface="Amasis MT Pro" panose="02040504050005020304" pitchFamily="18" charset="0"/>
              </a:rPr>
              <a:t>ayment</a:t>
            </a:r>
            <a:r>
              <a:rPr lang="en-SG" dirty="0">
                <a:latin typeface="Amasis MT Pro" panose="02040504050005020304" pitchFamily="18" charset="0"/>
              </a:rPr>
              <a:t> solutions e.g. </a:t>
            </a:r>
            <a:r>
              <a:rPr lang="en-SG" dirty="0" err="1">
                <a:latin typeface="Amasis MT Pro" panose="02040504050005020304" pitchFamily="18" charset="0"/>
              </a:rPr>
              <a:t>Paypal</a:t>
            </a:r>
            <a:r>
              <a:rPr lang="en-SG" dirty="0">
                <a:latin typeface="Amasis MT Pro" panose="02040504050005020304" pitchFamily="18" charset="0"/>
              </a:rPr>
              <a:t>, Stripe</a:t>
            </a:r>
            <a:endParaRPr lang="en-US" dirty="0">
              <a:latin typeface="Amasis MT Pro" panose="02040504050005020304" pitchFamily="18" charset="0"/>
            </a:endParaRPr>
          </a:p>
        </p:txBody>
      </p:sp>
    </p:spTree>
    <p:extLst>
      <p:ext uri="{BB962C8B-B14F-4D97-AF65-F5344CB8AC3E}">
        <p14:creationId xmlns:p14="http://schemas.microsoft.com/office/powerpoint/2010/main" val="3984197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6498F0-A801-4284-8CE9-A6105FA83791}"/>
              </a:ext>
            </a:extLst>
          </p:cNvPr>
          <p:cNvSpPr>
            <a:spLocks noGrp="1"/>
          </p:cNvSpPr>
          <p:nvPr>
            <p:ph type="sldNum" sz="quarter" idx="12"/>
          </p:nvPr>
        </p:nvSpPr>
        <p:spPr/>
        <p:txBody>
          <a:bodyPr/>
          <a:lstStyle/>
          <a:p>
            <a:fld id="{6767FADE-2612-3649-B495-F644A23F288B}" type="slidenum">
              <a:rPr lang="en-US" smtClean="0"/>
              <a:pPr/>
              <a:t>12</a:t>
            </a:fld>
            <a:endParaRPr lang="en-US"/>
          </a:p>
        </p:txBody>
      </p:sp>
      <p:sp>
        <p:nvSpPr>
          <p:cNvPr id="3" name="Title 2">
            <a:extLst>
              <a:ext uri="{FF2B5EF4-FFF2-40B4-BE49-F238E27FC236}">
                <a16:creationId xmlns:a16="http://schemas.microsoft.com/office/drawing/2014/main" id="{647191A0-67BE-4B0B-ABF3-2F734869BEDB}"/>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Payment Systems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13A4DC63-AF5A-4E96-B0A0-36BCD4A869EF}"/>
              </a:ext>
            </a:extLst>
          </p:cNvPr>
          <p:cNvSpPr>
            <a:spLocks noGrp="1"/>
          </p:cNvSpPr>
          <p:nvPr>
            <p:ph sz="quarter" idx="13"/>
          </p:nvPr>
        </p:nvSpPr>
        <p:spPr/>
        <p:txBody>
          <a:bodyPr/>
          <a:lstStyle/>
          <a:p>
            <a:r>
              <a:rPr lang="en-US" dirty="0">
                <a:latin typeface="Amasis MT Pro" panose="02040504050005020304" pitchFamily="18" charset="0"/>
              </a:rPr>
              <a:t>A payment system is any system used to settle financial transactions through the transfer of monetary value. </a:t>
            </a:r>
          </a:p>
          <a:p>
            <a:endParaRPr lang="en-US" dirty="0">
              <a:latin typeface="Amasis MT Pro" panose="02040504050005020304" pitchFamily="18" charset="0"/>
            </a:endParaRPr>
          </a:p>
          <a:p>
            <a:r>
              <a:rPr lang="en-US" dirty="0">
                <a:latin typeface="Amasis MT Pro" panose="02040504050005020304" pitchFamily="18" charset="0"/>
              </a:rPr>
              <a:t>This includes the institutions, instruments, people, rules, procedures, standards, and technologies that make its exchange possible.</a:t>
            </a:r>
          </a:p>
          <a:p>
            <a:endParaRPr lang="en-US" dirty="0">
              <a:latin typeface="Amasis MT Pro" panose="02040504050005020304" pitchFamily="18" charset="0"/>
            </a:endParaRPr>
          </a:p>
        </p:txBody>
      </p:sp>
    </p:spTree>
    <p:extLst>
      <p:ext uri="{BB962C8B-B14F-4D97-AF65-F5344CB8AC3E}">
        <p14:creationId xmlns:p14="http://schemas.microsoft.com/office/powerpoint/2010/main" val="3519075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CAF7D0-B9A1-48DC-A162-18376EAC5DB0}"/>
              </a:ext>
            </a:extLst>
          </p:cNvPr>
          <p:cNvSpPr>
            <a:spLocks noGrp="1"/>
          </p:cNvSpPr>
          <p:nvPr>
            <p:ph type="sldNum" sz="quarter" idx="12"/>
          </p:nvPr>
        </p:nvSpPr>
        <p:spPr/>
        <p:txBody>
          <a:bodyPr/>
          <a:lstStyle/>
          <a:p>
            <a:fld id="{6767FADE-2612-3649-B495-F644A23F288B}" type="slidenum">
              <a:rPr lang="en-US" smtClean="0"/>
              <a:pPr/>
              <a:t>13</a:t>
            </a:fld>
            <a:endParaRPr lang="en-US"/>
          </a:p>
        </p:txBody>
      </p:sp>
      <p:sp>
        <p:nvSpPr>
          <p:cNvPr id="3" name="Title 2">
            <a:extLst>
              <a:ext uri="{FF2B5EF4-FFF2-40B4-BE49-F238E27FC236}">
                <a16:creationId xmlns:a16="http://schemas.microsoft.com/office/drawing/2014/main" id="{8727B113-DA30-4A04-BCA1-AF69E3241CBE}"/>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Payment Systems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6540CF7E-AE57-4A9B-ABF9-23505FD1234F}"/>
              </a:ext>
            </a:extLst>
          </p:cNvPr>
          <p:cNvSpPr>
            <a:spLocks noGrp="1"/>
          </p:cNvSpPr>
          <p:nvPr>
            <p:ph sz="quarter" idx="13"/>
          </p:nvPr>
        </p:nvSpPr>
        <p:spPr>
          <a:xfrm>
            <a:off x="576387" y="1189360"/>
            <a:ext cx="7477125" cy="5175929"/>
          </a:xfrm>
        </p:spPr>
        <p:txBody>
          <a:bodyPr/>
          <a:lstStyle/>
          <a:p>
            <a:r>
              <a:rPr lang="en-US" dirty="0">
                <a:latin typeface="Amasis MT Pro" panose="02040504050005020304" pitchFamily="18" charset="0"/>
              </a:rPr>
              <a:t>Different types of payment are:</a:t>
            </a:r>
          </a:p>
          <a:p>
            <a:pPr lvl="1"/>
            <a:r>
              <a:rPr lang="en-US" dirty="0">
                <a:latin typeface="Amasis MT Pro" panose="02040504050005020304" pitchFamily="18" charset="0"/>
              </a:rPr>
              <a:t>Cash</a:t>
            </a:r>
          </a:p>
          <a:p>
            <a:pPr lvl="1"/>
            <a:r>
              <a:rPr lang="en-US" dirty="0">
                <a:latin typeface="Amasis MT Pro" panose="02040504050005020304" pitchFamily="18" charset="0"/>
              </a:rPr>
              <a:t>Checks</a:t>
            </a:r>
          </a:p>
          <a:p>
            <a:pPr lvl="1"/>
            <a:r>
              <a:rPr lang="en-US" dirty="0">
                <a:latin typeface="Amasis MT Pro" panose="02040504050005020304" pitchFamily="18" charset="0"/>
              </a:rPr>
              <a:t>Debit/Credit card</a:t>
            </a:r>
          </a:p>
          <a:p>
            <a:pPr lvl="1"/>
            <a:r>
              <a:rPr lang="en-US" dirty="0">
                <a:latin typeface="Amasis MT Pro" panose="02040504050005020304" pitchFamily="18" charset="0"/>
              </a:rPr>
              <a:t>Bank Transfer (ACH, GIRO, SWIFT/Wire transfer)</a:t>
            </a:r>
          </a:p>
          <a:p>
            <a:pPr lvl="1"/>
            <a:r>
              <a:rPr lang="en-US" dirty="0">
                <a:latin typeface="Amasis MT Pro" panose="02040504050005020304" pitchFamily="18" charset="0"/>
              </a:rPr>
              <a:t>Digital Wallets</a:t>
            </a:r>
          </a:p>
          <a:p>
            <a:endParaRPr lang="en-US" dirty="0">
              <a:latin typeface="Amasis MT Pro" panose="02040504050005020304" pitchFamily="18" charset="0"/>
            </a:endParaRPr>
          </a:p>
          <a:p>
            <a:r>
              <a:rPr lang="en-US" dirty="0">
                <a:latin typeface="Amasis MT Pro" panose="02040504050005020304" pitchFamily="18" charset="0"/>
              </a:rPr>
              <a:t>Payment Technologies that make </a:t>
            </a:r>
            <a:r>
              <a:rPr lang="en-US" b="1" dirty="0">
                <a:highlight>
                  <a:srgbClr val="FFFF00"/>
                </a:highlight>
                <a:latin typeface="Amasis MT Pro" panose="02040504050005020304" pitchFamily="18" charset="0"/>
              </a:rPr>
              <a:t>digital payments </a:t>
            </a:r>
            <a:r>
              <a:rPr lang="en-US" dirty="0">
                <a:latin typeface="Amasis MT Pro" panose="02040504050005020304" pitchFamily="18" charset="0"/>
              </a:rPr>
              <a:t>are broadly classified into :</a:t>
            </a:r>
          </a:p>
          <a:p>
            <a:pPr lvl="1"/>
            <a:r>
              <a:rPr lang="en-US" dirty="0">
                <a:latin typeface="Amasis MT Pro" panose="02040504050005020304" pitchFamily="18" charset="0"/>
              </a:rPr>
              <a:t>Digital Wallets (</a:t>
            </a:r>
            <a:r>
              <a:rPr lang="en-US" dirty="0" err="1">
                <a:latin typeface="Amasis MT Pro" panose="02040504050005020304" pitchFamily="18" charset="0"/>
              </a:rPr>
              <a:t>paylah</a:t>
            </a:r>
            <a:r>
              <a:rPr lang="en-US" dirty="0">
                <a:latin typeface="Amasis MT Pro" panose="02040504050005020304" pitchFamily="18" charset="0"/>
              </a:rPr>
              <a:t>)</a:t>
            </a:r>
          </a:p>
          <a:p>
            <a:pPr lvl="1"/>
            <a:r>
              <a:rPr lang="en-US" dirty="0">
                <a:latin typeface="Amasis MT Pro" panose="02040504050005020304" pitchFamily="18" charset="0"/>
              </a:rPr>
              <a:t>.QR code</a:t>
            </a:r>
          </a:p>
          <a:p>
            <a:pPr lvl="1"/>
            <a:r>
              <a:rPr lang="en-US" dirty="0">
                <a:latin typeface="Amasis MT Pro" panose="02040504050005020304" pitchFamily="18" charset="0"/>
              </a:rPr>
              <a:t>Payment Gateways (</a:t>
            </a:r>
            <a:r>
              <a:rPr lang="en-US" dirty="0" err="1">
                <a:latin typeface="Amasis MT Pro" panose="02040504050005020304" pitchFamily="18" charset="0"/>
              </a:rPr>
              <a:t>Paypal</a:t>
            </a:r>
            <a:r>
              <a:rPr lang="en-US" dirty="0">
                <a:latin typeface="Amasis MT Pro" panose="02040504050005020304" pitchFamily="18" charset="0"/>
              </a:rPr>
              <a:t>)</a:t>
            </a:r>
          </a:p>
          <a:p>
            <a:pPr lvl="1"/>
            <a:r>
              <a:rPr lang="en-US" dirty="0">
                <a:latin typeface="Amasis MT Pro" panose="02040504050005020304" pitchFamily="18" charset="0"/>
              </a:rPr>
              <a:t>Bank Transfer </a:t>
            </a:r>
          </a:p>
          <a:p>
            <a:endParaRPr lang="en-US" dirty="0">
              <a:latin typeface="Amasis MT Pro" panose="02040504050005020304" pitchFamily="18" charset="0"/>
            </a:endParaRPr>
          </a:p>
          <a:p>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74B43402-B9C1-3087-FC0B-972EF0364176}"/>
              </a:ext>
            </a:extLst>
          </p:cNvPr>
          <p:cNvPicPr>
            <a:picLocks noChangeAspect="1"/>
          </p:cNvPicPr>
          <p:nvPr/>
        </p:nvPicPr>
        <p:blipFill>
          <a:blip r:embed="rId3"/>
          <a:stretch>
            <a:fillRect/>
          </a:stretch>
        </p:blipFill>
        <p:spPr>
          <a:xfrm>
            <a:off x="2642219" y="5113537"/>
            <a:ext cx="327968" cy="321579"/>
          </a:xfrm>
          <a:prstGeom prst="rect">
            <a:avLst/>
          </a:prstGeom>
        </p:spPr>
      </p:pic>
    </p:spTree>
    <p:extLst>
      <p:ext uri="{BB962C8B-B14F-4D97-AF65-F5344CB8AC3E}">
        <p14:creationId xmlns:p14="http://schemas.microsoft.com/office/powerpoint/2010/main" val="167773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3BE9F-6E8C-4809-9F44-1813B1F53482}"/>
              </a:ext>
            </a:extLst>
          </p:cNvPr>
          <p:cNvSpPr>
            <a:spLocks noGrp="1"/>
          </p:cNvSpPr>
          <p:nvPr>
            <p:ph type="sldNum" sz="quarter" idx="12"/>
          </p:nvPr>
        </p:nvSpPr>
        <p:spPr/>
        <p:txBody>
          <a:bodyPr/>
          <a:lstStyle/>
          <a:p>
            <a:fld id="{6767FADE-2612-3649-B495-F644A23F288B}" type="slidenum">
              <a:rPr lang="en-US" smtClean="0"/>
              <a:pPr/>
              <a:t>14</a:t>
            </a:fld>
            <a:endParaRPr lang="en-US"/>
          </a:p>
        </p:txBody>
      </p:sp>
      <p:sp>
        <p:nvSpPr>
          <p:cNvPr id="3" name="Title 2">
            <a:extLst>
              <a:ext uri="{FF2B5EF4-FFF2-40B4-BE49-F238E27FC236}">
                <a16:creationId xmlns:a16="http://schemas.microsoft.com/office/drawing/2014/main" id="{DDAFF030-5DDA-4E55-84BD-A841F88356A4}"/>
              </a:ext>
            </a:extLst>
          </p:cNvPr>
          <p:cNvSpPr>
            <a:spLocks noGrp="1"/>
          </p:cNvSpPr>
          <p:nvPr>
            <p:ph type="title"/>
          </p:nvPr>
        </p:nvSpPr>
        <p:spPr>
          <a:xfrm>
            <a:off x="665609" y="260714"/>
            <a:ext cx="7333171" cy="604593"/>
          </a:xfrm>
        </p:spPr>
        <p:txBody>
          <a:bodyPr>
            <a:normAutofit/>
          </a:bodyPr>
          <a:lstStyle/>
          <a:p>
            <a:r>
              <a:rPr lang="en-US" dirty="0">
                <a:solidFill>
                  <a:schemeClr val="tx1"/>
                </a:solidFill>
                <a:latin typeface="Amasis MT Pro Black" panose="02040A04050005020304" pitchFamily="18" charset="0"/>
              </a:rPr>
              <a:t>Digital Payment Charges</a:t>
            </a:r>
            <a:endParaRPr lang="en-SG" dirty="0">
              <a:solidFill>
                <a:schemeClr val="tx1"/>
              </a:solidFill>
              <a:latin typeface="Amasis MT Pro Black" panose="02040A04050005020304" pitchFamily="18" charset="0"/>
            </a:endParaRPr>
          </a:p>
        </p:txBody>
      </p:sp>
      <p:graphicFrame>
        <p:nvGraphicFramePr>
          <p:cNvPr id="5" name="Content Placeholder 4">
            <a:extLst>
              <a:ext uri="{FF2B5EF4-FFF2-40B4-BE49-F238E27FC236}">
                <a16:creationId xmlns:a16="http://schemas.microsoft.com/office/drawing/2014/main" id="{843A1074-D2F3-4F81-9CEA-16B1F6CB1DF6}"/>
              </a:ext>
            </a:extLst>
          </p:cNvPr>
          <p:cNvGraphicFramePr>
            <a:graphicFrameLocks noGrp="1"/>
          </p:cNvGraphicFramePr>
          <p:nvPr>
            <p:ph sz="quarter" idx="13"/>
            <p:extLst>
              <p:ext uri="{D42A27DB-BD31-4B8C-83A1-F6EECF244321}">
                <p14:modId xmlns:p14="http://schemas.microsoft.com/office/powerpoint/2010/main" val="1022192918"/>
              </p:ext>
            </p:extLst>
          </p:nvPr>
        </p:nvGraphicFramePr>
        <p:xfrm>
          <a:off x="665610" y="1412240"/>
          <a:ext cx="7574748" cy="4033520"/>
        </p:xfrm>
        <a:graphic>
          <a:graphicData uri="http://schemas.openxmlformats.org/drawingml/2006/table">
            <a:tbl>
              <a:tblPr firstRow="1" bandRow="1">
                <a:tableStyleId>{5C22544A-7EE6-4342-B048-85BDC9FD1C3A}</a:tableStyleId>
              </a:tblPr>
              <a:tblGrid>
                <a:gridCol w="3161739">
                  <a:extLst>
                    <a:ext uri="{9D8B030D-6E8A-4147-A177-3AD203B41FA5}">
                      <a16:colId xmlns:a16="http://schemas.microsoft.com/office/drawing/2014/main" val="1387792804"/>
                    </a:ext>
                  </a:extLst>
                </a:gridCol>
                <a:gridCol w="4413009">
                  <a:extLst>
                    <a:ext uri="{9D8B030D-6E8A-4147-A177-3AD203B41FA5}">
                      <a16:colId xmlns:a16="http://schemas.microsoft.com/office/drawing/2014/main" val="2149878635"/>
                    </a:ext>
                  </a:extLst>
                </a:gridCol>
              </a:tblGrid>
              <a:tr h="370840">
                <a:tc>
                  <a:txBody>
                    <a:bodyPr/>
                    <a:lstStyle/>
                    <a:p>
                      <a:pPr algn="ctr"/>
                      <a:r>
                        <a:rPr lang="en-US" sz="1600" dirty="0"/>
                        <a:t>Payment solutions</a:t>
                      </a:r>
                      <a:endParaRPr lang="en-SG" sz="1600" dirty="0"/>
                    </a:p>
                  </a:txBody>
                  <a:tcPr/>
                </a:tc>
                <a:tc>
                  <a:txBody>
                    <a:bodyPr/>
                    <a:lstStyle/>
                    <a:p>
                      <a:pPr algn="ctr"/>
                      <a:r>
                        <a:rPr lang="en-US" sz="1600" dirty="0"/>
                        <a:t>Fees</a:t>
                      </a:r>
                      <a:endParaRPr lang="en-SG" sz="1600" dirty="0"/>
                    </a:p>
                  </a:txBody>
                  <a:tcPr/>
                </a:tc>
                <a:extLst>
                  <a:ext uri="{0D108BD9-81ED-4DB2-BD59-A6C34878D82A}">
                    <a16:rowId xmlns:a16="http://schemas.microsoft.com/office/drawing/2014/main" val="2832421141"/>
                  </a:ext>
                </a:extLst>
              </a:tr>
              <a:tr h="370840">
                <a:tc>
                  <a:txBody>
                    <a:bodyPr/>
                    <a:lstStyle/>
                    <a:p>
                      <a:pPr algn="ctr"/>
                      <a:r>
                        <a:rPr lang="en-US" sz="1600" dirty="0" err="1"/>
                        <a:t>Paypal</a:t>
                      </a:r>
                      <a:endParaRPr lang="en-SG" sz="1600" dirty="0"/>
                    </a:p>
                  </a:txBody>
                  <a:tcPr/>
                </a:tc>
                <a:tc>
                  <a:txBody>
                    <a:bodyPr/>
                    <a:lstStyle/>
                    <a:p>
                      <a:r>
                        <a:rPr lang="en-US" sz="1600" dirty="0"/>
                        <a:t>3.9% + SGD$0.50 (local sales) and 4.4% + Fixed Fee* (international sales)</a:t>
                      </a:r>
                      <a:endParaRPr lang="en-SG" sz="1600" dirty="0"/>
                    </a:p>
                  </a:txBody>
                  <a:tcPr/>
                </a:tc>
                <a:extLst>
                  <a:ext uri="{0D108BD9-81ED-4DB2-BD59-A6C34878D82A}">
                    <a16:rowId xmlns:a16="http://schemas.microsoft.com/office/drawing/2014/main" val="4154556794"/>
                  </a:ext>
                </a:extLst>
              </a:tr>
              <a:tr h="370840">
                <a:tc>
                  <a:txBody>
                    <a:bodyPr/>
                    <a:lstStyle/>
                    <a:p>
                      <a:pPr algn="ctr"/>
                      <a:r>
                        <a:rPr lang="en-SG" sz="1600" dirty="0"/>
                        <a:t>Stripe</a:t>
                      </a:r>
                    </a:p>
                  </a:txBody>
                  <a:tcPr/>
                </a:tc>
                <a:tc>
                  <a:txBody>
                    <a:bodyPr/>
                    <a:lstStyle/>
                    <a:p>
                      <a:r>
                        <a:rPr lang="en-US" sz="1600" dirty="0"/>
                        <a:t>3.4% + SGD $0.50 (credit and debit cards), 2.2% + SGD$0.35 (digital wallets such as Alipay and WeChat Pay) and 3.3% (</a:t>
                      </a:r>
                      <a:r>
                        <a:rPr lang="en-US" sz="1600" dirty="0" err="1"/>
                        <a:t>GrabPay</a:t>
                      </a:r>
                      <a:r>
                        <a:rPr lang="en-US" sz="1600" dirty="0"/>
                        <a:t>, Apple Pay and Google Pay)</a:t>
                      </a:r>
                      <a:endParaRPr lang="en-SG" sz="1600" dirty="0"/>
                    </a:p>
                  </a:txBody>
                  <a:tcPr/>
                </a:tc>
                <a:extLst>
                  <a:ext uri="{0D108BD9-81ED-4DB2-BD59-A6C34878D82A}">
                    <a16:rowId xmlns:a16="http://schemas.microsoft.com/office/drawing/2014/main" val="3325449265"/>
                  </a:ext>
                </a:extLst>
              </a:tr>
              <a:tr h="370840">
                <a:tc>
                  <a:txBody>
                    <a:bodyPr/>
                    <a:lstStyle/>
                    <a:p>
                      <a:pPr algn="ctr"/>
                      <a:r>
                        <a:rPr lang="en-SG" sz="1600" dirty="0"/>
                        <a:t>DBS </a:t>
                      </a:r>
                      <a:r>
                        <a:rPr lang="en-SG" sz="1600" dirty="0" err="1"/>
                        <a:t>PayLah</a:t>
                      </a:r>
                      <a:r>
                        <a:rPr lang="en-SG" sz="1600" dirty="0"/>
                        <a:t>!</a:t>
                      </a:r>
                    </a:p>
                  </a:txBody>
                  <a:tcPr/>
                </a:tc>
                <a:tc>
                  <a:txBody>
                    <a:bodyPr/>
                    <a:lstStyle/>
                    <a:p>
                      <a:r>
                        <a:rPr lang="en-US" sz="1600" dirty="0"/>
                        <a:t>3.00% (credit and debit cards) and 2% to 4% (for instalment plans). </a:t>
                      </a:r>
                    </a:p>
                    <a:p>
                      <a:r>
                        <a:rPr lang="en-US" sz="1600" dirty="0"/>
                        <a:t>One-time setup fee of S$800 (subject to GST) Annual fee of S$1,000 (subject to GST)</a:t>
                      </a:r>
                      <a:endParaRPr lang="en-SG" sz="1600" dirty="0"/>
                    </a:p>
                  </a:txBody>
                  <a:tcPr/>
                </a:tc>
                <a:extLst>
                  <a:ext uri="{0D108BD9-81ED-4DB2-BD59-A6C34878D82A}">
                    <a16:rowId xmlns:a16="http://schemas.microsoft.com/office/drawing/2014/main" val="1009904022"/>
                  </a:ext>
                </a:extLst>
              </a:tr>
              <a:tr h="370840">
                <a:tc>
                  <a:txBody>
                    <a:bodyPr/>
                    <a:lstStyle/>
                    <a:p>
                      <a:pPr algn="ctr"/>
                      <a:r>
                        <a:rPr lang="en-SG" sz="1600" dirty="0" err="1"/>
                        <a:t>eNets</a:t>
                      </a:r>
                      <a:endParaRPr lang="en-SG" sz="1600" dirty="0"/>
                    </a:p>
                  </a:txBody>
                  <a:tcPr/>
                </a:tc>
                <a:tc>
                  <a:txBody>
                    <a:bodyPr/>
                    <a:lstStyle/>
                    <a:p>
                      <a:r>
                        <a:rPr lang="en-US" sz="1600" dirty="0"/>
                        <a:t>3.4% + SGD$0.50 (</a:t>
                      </a:r>
                      <a:r>
                        <a:rPr lang="en-US" sz="1600" dirty="0" err="1"/>
                        <a:t>eNets</a:t>
                      </a:r>
                      <a:r>
                        <a:rPr lang="en-US" sz="1600" dirty="0"/>
                        <a:t> Credit), 3.5% or SGD$1.50 (</a:t>
                      </a:r>
                      <a:r>
                        <a:rPr lang="en-US" sz="1600" dirty="0" err="1"/>
                        <a:t>eNets</a:t>
                      </a:r>
                      <a:r>
                        <a:rPr lang="en-US" sz="1600" dirty="0"/>
                        <a:t> IDD)</a:t>
                      </a:r>
                      <a:endParaRPr lang="en-SG" sz="1600" dirty="0"/>
                    </a:p>
                  </a:txBody>
                  <a:tcPr/>
                </a:tc>
                <a:extLst>
                  <a:ext uri="{0D108BD9-81ED-4DB2-BD59-A6C34878D82A}">
                    <a16:rowId xmlns:a16="http://schemas.microsoft.com/office/drawing/2014/main" val="4268927291"/>
                  </a:ext>
                </a:extLst>
              </a:tr>
              <a:tr h="370840">
                <a:tc>
                  <a:txBody>
                    <a:bodyPr/>
                    <a:lstStyle/>
                    <a:p>
                      <a:pPr algn="ctr"/>
                      <a:r>
                        <a:rPr lang="en-US" sz="1600" dirty="0" err="1"/>
                        <a:t>PayNow</a:t>
                      </a:r>
                      <a:endParaRPr lang="en-SG" sz="1600" dirty="0"/>
                    </a:p>
                  </a:txBody>
                  <a:tcPr/>
                </a:tc>
                <a:tc>
                  <a:txBody>
                    <a:bodyPr/>
                    <a:lstStyle/>
                    <a:p>
                      <a:r>
                        <a:rPr lang="en-US" sz="1600" dirty="0"/>
                        <a:t>Fees waived by most banks currently</a:t>
                      </a:r>
                      <a:endParaRPr lang="en-SG" sz="1600" dirty="0"/>
                    </a:p>
                  </a:txBody>
                  <a:tcPr/>
                </a:tc>
                <a:extLst>
                  <a:ext uri="{0D108BD9-81ED-4DB2-BD59-A6C34878D82A}">
                    <a16:rowId xmlns:a16="http://schemas.microsoft.com/office/drawing/2014/main" val="4128181456"/>
                  </a:ext>
                </a:extLst>
              </a:tr>
            </a:tbl>
          </a:graphicData>
        </a:graphic>
      </p:graphicFrame>
      <p:sp>
        <p:nvSpPr>
          <p:cNvPr id="6" name="TextBox 5">
            <a:extLst>
              <a:ext uri="{FF2B5EF4-FFF2-40B4-BE49-F238E27FC236}">
                <a16:creationId xmlns:a16="http://schemas.microsoft.com/office/drawing/2014/main" id="{7DC7DA20-66EB-6BC5-96EC-B4B26F3865B6}"/>
              </a:ext>
            </a:extLst>
          </p:cNvPr>
          <p:cNvSpPr txBox="1"/>
          <p:nvPr/>
        </p:nvSpPr>
        <p:spPr>
          <a:xfrm>
            <a:off x="106533" y="5620199"/>
            <a:ext cx="7645554" cy="430887"/>
          </a:xfrm>
          <a:prstGeom prst="rect">
            <a:avLst/>
          </a:prstGeom>
          <a:noFill/>
        </p:spPr>
        <p:txBody>
          <a:bodyPr wrap="square">
            <a:spAutoFit/>
          </a:bodyPr>
          <a:lstStyle/>
          <a:p>
            <a:pPr marL="457200" lvl="1" indent="0">
              <a:buNone/>
            </a:pPr>
            <a:r>
              <a:rPr lang="en-US" sz="1100" dirty="0">
                <a:latin typeface="Amasis MT Pro" panose="02040504050005020304" pitchFamily="18" charset="0"/>
              </a:rPr>
              <a:t>Note: </a:t>
            </a:r>
            <a:r>
              <a:rPr lang="en-US" sz="1100" dirty="0">
                <a:effectLst/>
                <a:latin typeface="Segoe UI" panose="020B0502040204020203" pitchFamily="34" charset="0"/>
              </a:rPr>
              <a:t>The fees is accurate when the module was designed, there could be changes now, for the exact fees, you must check in the relevant company website.</a:t>
            </a:r>
            <a:endParaRPr lang="en-US" sz="1100" dirty="0">
              <a:effectLst/>
              <a:latin typeface="Arial" panose="020B0604020202020204" pitchFamily="34" charset="0"/>
            </a:endParaRPr>
          </a:p>
        </p:txBody>
      </p:sp>
    </p:spTree>
    <p:extLst>
      <p:ext uri="{BB962C8B-B14F-4D97-AF65-F5344CB8AC3E}">
        <p14:creationId xmlns:p14="http://schemas.microsoft.com/office/powerpoint/2010/main" val="2693714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A0A08A-EE37-498B-A855-F9AFB20DE0C6}"/>
              </a:ext>
            </a:extLst>
          </p:cNvPr>
          <p:cNvSpPr>
            <a:spLocks noGrp="1"/>
          </p:cNvSpPr>
          <p:nvPr>
            <p:ph type="sldNum" sz="quarter" idx="12"/>
          </p:nvPr>
        </p:nvSpPr>
        <p:spPr/>
        <p:txBody>
          <a:bodyPr/>
          <a:lstStyle/>
          <a:p>
            <a:fld id="{6767FADE-2612-3649-B495-F644A23F288B}" type="slidenum">
              <a:rPr lang="en-US" smtClean="0"/>
              <a:pPr/>
              <a:t>15</a:t>
            </a:fld>
            <a:endParaRPr lang="en-US"/>
          </a:p>
        </p:txBody>
      </p:sp>
      <p:graphicFrame>
        <p:nvGraphicFramePr>
          <p:cNvPr id="5" name="Content Placeholder 4">
            <a:extLst>
              <a:ext uri="{FF2B5EF4-FFF2-40B4-BE49-F238E27FC236}">
                <a16:creationId xmlns:a16="http://schemas.microsoft.com/office/drawing/2014/main" id="{47EEA5E0-A434-4D97-9F18-4AB5C30D37EF}"/>
              </a:ext>
            </a:extLst>
          </p:cNvPr>
          <p:cNvGraphicFramePr>
            <a:graphicFrameLocks noGrp="1"/>
          </p:cNvGraphicFramePr>
          <p:nvPr>
            <p:ph sz="quarter" idx="13"/>
          </p:nvPr>
        </p:nvGraphicFramePr>
        <p:xfrm>
          <a:off x="712998" y="1068503"/>
          <a:ext cx="7718004" cy="5159106"/>
        </p:xfrm>
        <a:graphic>
          <a:graphicData uri="http://schemas.openxmlformats.org/drawingml/2006/table">
            <a:tbl>
              <a:tblPr firstRow="1" bandRow="1">
                <a:tableStyleId>{5C22544A-7EE6-4342-B048-85BDC9FD1C3A}</a:tableStyleId>
              </a:tblPr>
              <a:tblGrid>
                <a:gridCol w="1863614">
                  <a:extLst>
                    <a:ext uri="{9D8B030D-6E8A-4147-A177-3AD203B41FA5}">
                      <a16:colId xmlns:a16="http://schemas.microsoft.com/office/drawing/2014/main" val="3695466058"/>
                    </a:ext>
                  </a:extLst>
                </a:gridCol>
                <a:gridCol w="3281722">
                  <a:extLst>
                    <a:ext uri="{9D8B030D-6E8A-4147-A177-3AD203B41FA5}">
                      <a16:colId xmlns:a16="http://schemas.microsoft.com/office/drawing/2014/main" val="360464882"/>
                    </a:ext>
                  </a:extLst>
                </a:gridCol>
                <a:gridCol w="2572668">
                  <a:extLst>
                    <a:ext uri="{9D8B030D-6E8A-4147-A177-3AD203B41FA5}">
                      <a16:colId xmlns:a16="http://schemas.microsoft.com/office/drawing/2014/main" val="3419964130"/>
                    </a:ext>
                  </a:extLst>
                </a:gridCol>
              </a:tblGrid>
              <a:tr h="26964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Payment solutions</a:t>
                      </a:r>
                      <a:endParaRPr lang="en-SG" sz="1400" dirty="0"/>
                    </a:p>
                  </a:txBody>
                  <a:tcPr/>
                </a:tc>
                <a:tc>
                  <a:txBody>
                    <a:bodyPr/>
                    <a:lstStyle/>
                    <a:p>
                      <a:pPr algn="ctr"/>
                      <a:r>
                        <a:rPr lang="en-US" sz="1400" dirty="0"/>
                        <a:t>Advantages</a:t>
                      </a:r>
                      <a:endParaRPr lang="en-SG" sz="1400" dirty="0"/>
                    </a:p>
                  </a:txBody>
                  <a:tcPr/>
                </a:tc>
                <a:tc>
                  <a:txBody>
                    <a:bodyPr/>
                    <a:lstStyle/>
                    <a:p>
                      <a:pPr algn="ctr"/>
                      <a:r>
                        <a:rPr lang="en-US" sz="1400" dirty="0"/>
                        <a:t>Disadvantages</a:t>
                      </a:r>
                      <a:endParaRPr lang="en-SG" sz="1400" dirty="0"/>
                    </a:p>
                  </a:txBody>
                  <a:tcPr/>
                </a:tc>
                <a:extLst>
                  <a:ext uri="{0D108BD9-81ED-4DB2-BD59-A6C34878D82A}">
                    <a16:rowId xmlns:a16="http://schemas.microsoft.com/office/drawing/2014/main" val="1048224236"/>
                  </a:ext>
                </a:extLst>
              </a:tr>
              <a:tr h="459046">
                <a:tc>
                  <a:txBody>
                    <a:bodyPr/>
                    <a:lstStyle/>
                    <a:p>
                      <a:pPr algn="ctr"/>
                      <a:r>
                        <a:rPr lang="en-US" sz="1200" dirty="0" err="1"/>
                        <a:t>Paypal</a:t>
                      </a:r>
                      <a:endParaRPr lang="en-SG" sz="1200" dirty="0"/>
                    </a:p>
                  </a:txBody>
                  <a:tcPr/>
                </a:tc>
                <a:tc>
                  <a:txBody>
                    <a:bodyPr/>
                    <a:lstStyle/>
                    <a:p>
                      <a:pPr marL="285750" indent="-285750">
                        <a:buFont typeface="Arial" panose="020B0604020202020204" pitchFamily="34" charset="0"/>
                        <a:buChar char="•"/>
                      </a:pPr>
                      <a:r>
                        <a:rPr lang="en-US" sz="1400" dirty="0">
                          <a:solidFill>
                            <a:schemeClr val="tx1"/>
                          </a:solidFill>
                        </a:rPr>
                        <a:t>Global leader in online payments.</a:t>
                      </a:r>
                    </a:p>
                    <a:p>
                      <a:pPr marL="285750" indent="-285750">
                        <a:buFont typeface="Arial" panose="020B0604020202020204" pitchFamily="34" charset="0"/>
                        <a:buChar char="•"/>
                      </a:pPr>
                      <a:r>
                        <a:rPr lang="en-US" sz="1400" dirty="0"/>
                        <a:t>Accepts payments via major debit and credit cards.</a:t>
                      </a:r>
                    </a:p>
                    <a:p>
                      <a:pPr marL="285750" indent="-285750">
                        <a:buFont typeface="Arial" panose="020B0604020202020204" pitchFamily="34" charset="0"/>
                        <a:buChar char="•"/>
                      </a:pPr>
                      <a:r>
                        <a:rPr lang="en-US" sz="1400" dirty="0"/>
                        <a:t>Provides reporting and analytics features.</a:t>
                      </a:r>
                      <a:endParaRPr lang="en-SG" sz="1400" dirty="0"/>
                    </a:p>
                  </a:txBody>
                  <a:tcPr/>
                </a:tc>
                <a:tc>
                  <a:txBody>
                    <a:bodyPr/>
                    <a:lstStyle/>
                    <a:p>
                      <a:pPr marL="285750" indent="-285750">
                        <a:buFont typeface="Arial" panose="020B0604020202020204" pitchFamily="34" charset="0"/>
                        <a:buChar char="•"/>
                      </a:pPr>
                      <a:r>
                        <a:rPr lang="en-US" sz="1400" dirty="0">
                          <a:solidFill>
                            <a:schemeClr val="tx1"/>
                          </a:solidFill>
                        </a:rPr>
                        <a:t>High transaction fees</a:t>
                      </a:r>
                      <a:endParaRPr lang="en-SG" sz="1400" dirty="0">
                        <a:solidFill>
                          <a:schemeClr val="tx1"/>
                        </a:solidFill>
                      </a:endParaRPr>
                    </a:p>
                  </a:txBody>
                  <a:tcPr/>
                </a:tc>
                <a:extLst>
                  <a:ext uri="{0D108BD9-81ED-4DB2-BD59-A6C34878D82A}">
                    <a16:rowId xmlns:a16="http://schemas.microsoft.com/office/drawing/2014/main" val="2954614595"/>
                  </a:ext>
                </a:extLst>
              </a:tr>
              <a:tr h="1215123">
                <a:tc>
                  <a:txBody>
                    <a:bodyPr/>
                    <a:lstStyle/>
                    <a:p>
                      <a:pPr algn="ctr"/>
                      <a:r>
                        <a:rPr lang="en-SG" sz="1200" dirty="0"/>
                        <a:t>Stripe</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tx1"/>
                          </a:solidFill>
                        </a:rPr>
                        <a:t>Accepts payments via major debit and credit cards.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tx1"/>
                          </a:solidFill>
                        </a:rPr>
                        <a:t>Supports other payment solutions such as Alipay, </a:t>
                      </a:r>
                      <a:r>
                        <a:rPr lang="en-US" sz="1400" dirty="0" err="1">
                          <a:solidFill>
                            <a:schemeClr val="tx1"/>
                          </a:solidFill>
                        </a:rPr>
                        <a:t>GrabPay</a:t>
                      </a:r>
                      <a:r>
                        <a:rPr lang="en-US" sz="1400" dirty="0">
                          <a:solidFill>
                            <a:schemeClr val="tx1"/>
                          </a:solidFill>
                        </a:rPr>
                        <a:t>, Apple Pay, Google Pay.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tx1"/>
                          </a:solidFill>
                        </a:rPr>
                        <a:t>Provides reporting and analytics features.</a:t>
                      </a:r>
                    </a:p>
                  </a:txBody>
                  <a:tcPr/>
                </a:tc>
                <a:tc>
                  <a:txBody>
                    <a:bodyPr/>
                    <a:lstStyle/>
                    <a:p>
                      <a:pPr marL="285750" indent="-285750">
                        <a:buFont typeface="Arial" panose="020B0604020202020204" pitchFamily="34" charset="0"/>
                        <a:buChar char="•"/>
                      </a:pPr>
                      <a:r>
                        <a:rPr lang="en-US" sz="1400" dirty="0">
                          <a:solidFill>
                            <a:schemeClr val="tx1"/>
                          </a:solidFill>
                        </a:rPr>
                        <a:t>Fairly high transaction fees.</a:t>
                      </a:r>
                    </a:p>
                  </a:txBody>
                  <a:tcPr/>
                </a:tc>
                <a:extLst>
                  <a:ext uri="{0D108BD9-81ED-4DB2-BD59-A6C34878D82A}">
                    <a16:rowId xmlns:a16="http://schemas.microsoft.com/office/drawing/2014/main" val="2477307083"/>
                  </a:ext>
                </a:extLst>
              </a:tr>
              <a:tr h="648066">
                <a:tc>
                  <a:txBody>
                    <a:bodyPr/>
                    <a:lstStyle/>
                    <a:p>
                      <a:pPr algn="ctr"/>
                      <a:r>
                        <a:rPr lang="en-SG" sz="1200" dirty="0"/>
                        <a:t>DBS </a:t>
                      </a:r>
                      <a:r>
                        <a:rPr lang="en-SG" sz="1200" dirty="0" err="1"/>
                        <a:t>PayLah</a:t>
                      </a:r>
                      <a:r>
                        <a:rPr lang="en-SG" sz="1200" dirty="0"/>
                        <a:t>!</a:t>
                      </a:r>
                    </a:p>
                  </a:txBody>
                  <a:tcPr/>
                </a:tc>
                <a:tc>
                  <a:txBody>
                    <a:bodyPr/>
                    <a:lstStyle/>
                    <a:p>
                      <a:pPr marL="285750" indent="-285750">
                        <a:buFont typeface="Arial" panose="020B0604020202020204" pitchFamily="34" charset="0"/>
                        <a:buChar char="•"/>
                      </a:pPr>
                      <a:r>
                        <a:rPr lang="en-US" sz="1400" dirty="0">
                          <a:solidFill>
                            <a:schemeClr val="tx1"/>
                          </a:solidFill>
                        </a:rPr>
                        <a:t>Trusted locally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tx1"/>
                          </a:solidFill>
                        </a:rPr>
                        <a:t>Mobile No. or QR code</a:t>
                      </a:r>
                      <a:endParaRPr lang="en-SG" sz="1400" dirty="0">
                        <a:solidFill>
                          <a:schemeClr val="tx1"/>
                        </a:solidFill>
                      </a:endParaRPr>
                    </a:p>
                    <a:p>
                      <a:pPr marL="285750" indent="-285750">
                        <a:buFont typeface="Arial" panose="020B0604020202020204" pitchFamily="34" charset="0"/>
                        <a:buChar char="•"/>
                      </a:pPr>
                      <a:endParaRPr lang="en-SG" sz="1400" dirty="0">
                        <a:solidFill>
                          <a:schemeClr val="tx1"/>
                        </a:solidFill>
                      </a:endParaRPr>
                    </a:p>
                  </a:txBody>
                  <a:tcPr/>
                </a:tc>
                <a:tc>
                  <a:txBody>
                    <a:bodyPr/>
                    <a:lstStyle/>
                    <a:p>
                      <a:pPr marL="285750" indent="-285750">
                        <a:buFont typeface="Arial" panose="020B0604020202020204" pitchFamily="34" charset="0"/>
                        <a:buChar char="•"/>
                      </a:pPr>
                      <a:r>
                        <a:rPr lang="en-US" sz="1400" dirty="0">
                          <a:solidFill>
                            <a:schemeClr val="tx1"/>
                          </a:solidFill>
                        </a:rPr>
                        <a:t>Setup and annual fees</a:t>
                      </a:r>
                    </a:p>
                    <a:p>
                      <a:pPr marL="285750" indent="-285750">
                        <a:buFont typeface="Arial" panose="020B0604020202020204" pitchFamily="34" charset="0"/>
                        <a:buChar char="•"/>
                      </a:pPr>
                      <a:r>
                        <a:rPr lang="en-US" sz="1400" dirty="0">
                          <a:solidFill>
                            <a:schemeClr val="tx1"/>
                          </a:solidFill>
                        </a:rPr>
                        <a:t>Local customers only</a:t>
                      </a:r>
                      <a:endParaRPr lang="en-SG" sz="1400" dirty="0">
                        <a:solidFill>
                          <a:schemeClr val="tx1"/>
                        </a:solidFill>
                      </a:endParaRPr>
                    </a:p>
                  </a:txBody>
                  <a:tcPr/>
                </a:tc>
                <a:extLst>
                  <a:ext uri="{0D108BD9-81ED-4DB2-BD59-A6C34878D82A}">
                    <a16:rowId xmlns:a16="http://schemas.microsoft.com/office/drawing/2014/main" val="3366691205"/>
                  </a:ext>
                </a:extLst>
              </a:tr>
              <a:tr h="648066">
                <a:tc>
                  <a:txBody>
                    <a:bodyPr/>
                    <a:lstStyle/>
                    <a:p>
                      <a:pPr algn="ctr"/>
                      <a:r>
                        <a:rPr lang="en-SG" sz="1200" dirty="0" err="1"/>
                        <a:t>eNets</a:t>
                      </a:r>
                      <a:endParaRPr lang="en-SG" sz="1200" dirty="0"/>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tx1"/>
                          </a:solidFill>
                        </a:rPr>
                        <a:t>Trusted locally.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tx1"/>
                          </a:solidFill>
                        </a:rPr>
                        <a:t>Accepts Direct Debit in Singapore and all major credit cards.</a:t>
                      </a:r>
                      <a:endParaRPr lang="en-SG" sz="1400" dirty="0">
                        <a:solidFill>
                          <a:schemeClr val="tx1"/>
                        </a:solidFill>
                      </a:endParaRP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tx1"/>
                          </a:solidFill>
                        </a:rPr>
                        <a:t>Fairly high transaction fees.</a:t>
                      </a:r>
                      <a:endParaRPr lang="en-SG" sz="1400" dirty="0">
                        <a:solidFill>
                          <a:schemeClr val="tx1"/>
                        </a:solidFill>
                      </a:endParaRPr>
                    </a:p>
                    <a:p>
                      <a:pPr marL="285750" indent="-285750">
                        <a:buFont typeface="Arial" panose="020B0604020202020204" pitchFamily="34" charset="0"/>
                        <a:buChar char="•"/>
                      </a:pPr>
                      <a:endParaRPr lang="en-SG" sz="1400" dirty="0">
                        <a:solidFill>
                          <a:schemeClr val="tx1"/>
                        </a:solidFill>
                      </a:endParaRPr>
                    </a:p>
                  </a:txBody>
                  <a:tcPr/>
                </a:tc>
                <a:extLst>
                  <a:ext uri="{0D108BD9-81ED-4DB2-BD59-A6C34878D82A}">
                    <a16:rowId xmlns:a16="http://schemas.microsoft.com/office/drawing/2014/main" val="3654178088"/>
                  </a:ext>
                </a:extLst>
              </a:tr>
              <a:tr h="648066">
                <a:tc>
                  <a:txBody>
                    <a:bodyPr/>
                    <a:lstStyle/>
                    <a:p>
                      <a:pPr algn="ctr"/>
                      <a:r>
                        <a:rPr lang="en-US" sz="1200" dirty="0" err="1"/>
                        <a:t>PayNow</a:t>
                      </a:r>
                      <a:endParaRPr lang="en-SG" sz="1200" dirty="0"/>
                    </a:p>
                  </a:txBody>
                  <a:tcPr/>
                </a:tc>
                <a:tc>
                  <a:txBody>
                    <a:bodyPr/>
                    <a:lstStyle/>
                    <a:p>
                      <a:pPr marL="285750" indent="-285750">
                        <a:buFont typeface="Arial" panose="020B0604020202020204" pitchFamily="34" charset="0"/>
                        <a:buChar char="•"/>
                      </a:pPr>
                      <a:r>
                        <a:rPr lang="en-US" sz="1400" dirty="0">
                          <a:solidFill>
                            <a:schemeClr val="tx1"/>
                          </a:solidFill>
                        </a:rPr>
                        <a:t>Fees waived</a:t>
                      </a:r>
                    </a:p>
                    <a:p>
                      <a:pPr marL="285750" indent="-285750">
                        <a:buFont typeface="Arial" panose="020B0604020202020204" pitchFamily="34" charset="0"/>
                        <a:buChar char="•"/>
                      </a:pPr>
                      <a:r>
                        <a:rPr lang="en-US" sz="1400" dirty="0">
                          <a:solidFill>
                            <a:schemeClr val="tx1"/>
                          </a:solidFill>
                        </a:rPr>
                        <a:t>Mobile No., NRIC or QR code</a:t>
                      </a:r>
                      <a:endParaRPr lang="en-SG" sz="1400" dirty="0">
                        <a:solidFill>
                          <a:schemeClr val="tx1"/>
                        </a:solidFill>
                      </a:endParaRPr>
                    </a:p>
                  </a:txBody>
                  <a:tcPr/>
                </a:tc>
                <a:tc>
                  <a:txBody>
                    <a:bodyPr/>
                    <a:lstStyle/>
                    <a:p>
                      <a:pPr marL="285750" indent="-285750">
                        <a:buFont typeface="Arial" panose="020B0604020202020204" pitchFamily="34" charset="0"/>
                        <a:buChar char="•"/>
                      </a:pPr>
                      <a:r>
                        <a:rPr lang="en-US" sz="1400" dirty="0">
                          <a:solidFill>
                            <a:schemeClr val="tx1"/>
                          </a:solidFill>
                        </a:rPr>
                        <a:t>Local customers only*</a:t>
                      </a:r>
                      <a:endParaRPr lang="en-SG" sz="1400" dirty="0">
                        <a:solidFill>
                          <a:schemeClr val="tx1"/>
                        </a:solidFill>
                      </a:endParaRPr>
                    </a:p>
                  </a:txBody>
                  <a:tcPr/>
                </a:tc>
                <a:extLst>
                  <a:ext uri="{0D108BD9-81ED-4DB2-BD59-A6C34878D82A}">
                    <a16:rowId xmlns:a16="http://schemas.microsoft.com/office/drawing/2014/main" val="985170856"/>
                  </a:ext>
                </a:extLst>
              </a:tr>
            </a:tbl>
          </a:graphicData>
        </a:graphic>
      </p:graphicFrame>
      <p:sp>
        <p:nvSpPr>
          <p:cNvPr id="6" name="Content Placeholder 3">
            <a:extLst>
              <a:ext uri="{FF2B5EF4-FFF2-40B4-BE49-F238E27FC236}">
                <a16:creationId xmlns:a16="http://schemas.microsoft.com/office/drawing/2014/main" id="{F17C9712-91FB-4F4E-AA3D-E187830FF5E7}"/>
              </a:ext>
            </a:extLst>
          </p:cNvPr>
          <p:cNvSpPr txBox="1">
            <a:spLocks/>
          </p:cNvSpPr>
          <p:nvPr/>
        </p:nvSpPr>
        <p:spPr>
          <a:xfrm>
            <a:off x="665163" y="1651000"/>
            <a:ext cx="7477125" cy="3759200"/>
          </a:xfrm>
          <a:prstGeom prst="rect">
            <a:avLst/>
          </a:prstGeom>
        </p:spPr>
        <p:txBody>
          <a:bodyPr/>
          <a:lst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pitchFamily="34" charset="0"/>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pitchFamily="34" charset="0"/>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pitchFamily="34" charset="0"/>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SG" sz="2000" dirty="0"/>
          </a:p>
        </p:txBody>
      </p:sp>
      <p:sp>
        <p:nvSpPr>
          <p:cNvPr id="8" name="Title 2">
            <a:extLst>
              <a:ext uri="{FF2B5EF4-FFF2-40B4-BE49-F238E27FC236}">
                <a16:creationId xmlns:a16="http://schemas.microsoft.com/office/drawing/2014/main" id="{622C31A7-9C52-58FC-AB19-94F9D95DA5E9}"/>
              </a:ext>
            </a:extLst>
          </p:cNvPr>
          <p:cNvSpPr txBox="1">
            <a:spLocks/>
          </p:cNvSpPr>
          <p:nvPr/>
        </p:nvSpPr>
        <p:spPr>
          <a:xfrm>
            <a:off x="168460" y="69200"/>
            <a:ext cx="7128983" cy="916221"/>
          </a:xfrm>
          <a:prstGeom prst="rect">
            <a:avLst/>
          </a:prstGeom>
        </p:spPr>
        <p:txBody>
          <a:bodyPr>
            <a:normAutofit fontScale="92500" lnSpcReduction="10000"/>
          </a:bodyPr>
          <a:lstStyle>
            <a:lvl1pPr algn="l" defTabSz="457200" rtl="0" eaLnBrk="1" latinLnBrk="0" hangingPunct="1">
              <a:spcBef>
                <a:spcPct val="0"/>
              </a:spcBef>
              <a:buNone/>
              <a:defRPr sz="3200" kern="1200" baseline="0">
                <a:solidFill>
                  <a:schemeClr val="bg1">
                    <a:lumMod val="50000"/>
                  </a:schemeClr>
                </a:solidFill>
                <a:latin typeface="Arial"/>
                <a:ea typeface="+mj-ea"/>
                <a:cs typeface="Arial"/>
              </a:defRPr>
            </a:lvl1pPr>
          </a:lstStyle>
          <a:p>
            <a:r>
              <a:rPr lang="en-US" dirty="0">
                <a:solidFill>
                  <a:schemeClr val="tx1"/>
                </a:solidFill>
                <a:latin typeface="Amasis MT Pro Black" panose="02040A04050005020304" pitchFamily="18" charset="0"/>
              </a:rPr>
              <a:t>Digital Payment Advantage and Disadvantages</a:t>
            </a:r>
            <a:endParaRPr lang="en-SG"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2223436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1F4E8F-6751-44E6-9E10-339139D5D4F2}"/>
              </a:ext>
            </a:extLst>
          </p:cNvPr>
          <p:cNvSpPr>
            <a:spLocks noGrp="1"/>
          </p:cNvSpPr>
          <p:nvPr>
            <p:ph type="sldNum" sz="quarter" idx="12"/>
          </p:nvPr>
        </p:nvSpPr>
        <p:spPr/>
        <p:txBody>
          <a:bodyPr/>
          <a:lstStyle/>
          <a:p>
            <a:fld id="{6767FADE-2612-3649-B495-F644A23F288B}" type="slidenum">
              <a:rPr lang="en-US" smtClean="0"/>
              <a:pPr/>
              <a:t>16</a:t>
            </a:fld>
            <a:endParaRPr lang="en-US"/>
          </a:p>
        </p:txBody>
      </p:sp>
      <p:sp>
        <p:nvSpPr>
          <p:cNvPr id="3" name="Title 2">
            <a:extLst>
              <a:ext uri="{FF2B5EF4-FFF2-40B4-BE49-F238E27FC236}">
                <a16:creationId xmlns:a16="http://schemas.microsoft.com/office/drawing/2014/main" id="{E1F51A24-73EF-48D4-86F9-6A5661063C4A}"/>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What is Spring Boot ?</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73537D78-188C-4244-BB76-6E2B677BA6E1}"/>
              </a:ext>
            </a:extLst>
          </p:cNvPr>
          <p:cNvSpPr>
            <a:spLocks noGrp="1"/>
          </p:cNvSpPr>
          <p:nvPr>
            <p:ph sz="quarter" idx="13"/>
          </p:nvPr>
        </p:nvSpPr>
        <p:spPr/>
        <p:txBody>
          <a:bodyPr/>
          <a:lstStyle/>
          <a:p>
            <a:r>
              <a:rPr lang="en-US" sz="3200" dirty="0">
                <a:latin typeface="Amasis MT Pro" panose="02040504050005020304" pitchFamily="18" charset="0"/>
              </a:rPr>
              <a:t>Spring Boot makes it easy to </a:t>
            </a:r>
            <a:r>
              <a:rPr lang="en-US" sz="3200" b="1" dirty="0">
                <a:solidFill>
                  <a:schemeClr val="tx2">
                    <a:lumMod val="60000"/>
                    <a:lumOff val="40000"/>
                  </a:schemeClr>
                </a:solidFill>
                <a:latin typeface="Amasis MT Pro" panose="02040504050005020304" pitchFamily="18" charset="0"/>
              </a:rPr>
              <a:t>create</a:t>
            </a:r>
            <a:r>
              <a:rPr lang="en-US" sz="3200" b="1" dirty="0">
                <a:latin typeface="Amasis MT Pro" panose="02040504050005020304" pitchFamily="18" charset="0"/>
              </a:rPr>
              <a:t> </a:t>
            </a:r>
            <a:r>
              <a:rPr lang="en-US" sz="3200" b="1" dirty="0">
                <a:solidFill>
                  <a:schemeClr val="tx2">
                    <a:lumMod val="60000"/>
                    <a:lumOff val="40000"/>
                  </a:schemeClr>
                </a:solidFill>
                <a:latin typeface="Amasis MT Pro" panose="02040504050005020304" pitchFamily="18" charset="0"/>
              </a:rPr>
              <a:t>stand-alone</a:t>
            </a:r>
            <a:r>
              <a:rPr lang="en-US" sz="3200" b="1" dirty="0">
                <a:latin typeface="Amasis MT Pro" panose="02040504050005020304" pitchFamily="18" charset="0"/>
              </a:rPr>
              <a:t>, </a:t>
            </a:r>
            <a:r>
              <a:rPr lang="en-US" sz="3200" b="1" dirty="0">
                <a:solidFill>
                  <a:schemeClr val="tx2">
                    <a:lumMod val="60000"/>
                    <a:lumOff val="40000"/>
                  </a:schemeClr>
                </a:solidFill>
                <a:latin typeface="Amasis MT Pro" panose="02040504050005020304" pitchFamily="18" charset="0"/>
              </a:rPr>
              <a:t>production-grade </a:t>
            </a:r>
            <a:r>
              <a:rPr lang="en-US" sz="3200" b="1" dirty="0">
                <a:highlight>
                  <a:srgbClr val="FFFF00"/>
                </a:highlight>
                <a:latin typeface="Amasis MT Pro" panose="02040504050005020304" pitchFamily="18" charset="0"/>
              </a:rPr>
              <a:t>Spring based Applications </a:t>
            </a:r>
            <a:r>
              <a:rPr lang="en-US" sz="3200" dirty="0">
                <a:latin typeface="Amasis MT Pro" panose="02040504050005020304" pitchFamily="18" charset="0"/>
              </a:rPr>
              <a:t>that you can </a:t>
            </a:r>
            <a:r>
              <a:rPr lang="en-US" sz="3200" b="1" dirty="0">
                <a:solidFill>
                  <a:srgbClr val="C00000"/>
                </a:solidFill>
                <a:latin typeface="Amasis MT Pro" panose="02040504050005020304" pitchFamily="18" charset="0"/>
              </a:rPr>
              <a:t>"just run“</a:t>
            </a:r>
          </a:p>
          <a:p>
            <a:endParaRPr lang="en-US" sz="3200" b="1" dirty="0">
              <a:solidFill>
                <a:srgbClr val="C00000"/>
              </a:solidFill>
              <a:latin typeface="Amasis MT Pro" panose="02040504050005020304" pitchFamily="18" charset="0"/>
            </a:endParaRPr>
          </a:p>
          <a:p>
            <a:r>
              <a:rPr lang="en-US" sz="3200" b="1" dirty="0">
                <a:solidFill>
                  <a:srgbClr val="C00000"/>
                </a:solidFill>
                <a:latin typeface="Amasis MT Pro" panose="02040504050005020304" pitchFamily="18" charset="0"/>
              </a:rPr>
              <a:t>Stand- alone </a:t>
            </a:r>
          </a:p>
          <a:p>
            <a:endParaRPr lang="en-US" sz="3200" b="1" dirty="0">
              <a:solidFill>
                <a:srgbClr val="C00000"/>
              </a:solidFill>
              <a:latin typeface="Amasis MT Pro" panose="02040504050005020304" pitchFamily="18" charset="0"/>
            </a:endParaRPr>
          </a:p>
          <a:p>
            <a:r>
              <a:rPr lang="en-US" sz="3200" b="1" dirty="0">
                <a:solidFill>
                  <a:srgbClr val="C00000"/>
                </a:solidFill>
                <a:latin typeface="Amasis MT Pro" panose="02040504050005020304" pitchFamily="18" charset="0"/>
              </a:rPr>
              <a:t>Production ready</a:t>
            </a:r>
          </a:p>
          <a:p>
            <a:endParaRPr lang="en-SG" sz="3200" b="1" dirty="0">
              <a:solidFill>
                <a:srgbClr val="C00000"/>
              </a:solidFill>
              <a:latin typeface="Amasis MT Pro" panose="02040504050005020304" pitchFamily="18" charset="0"/>
            </a:endParaRPr>
          </a:p>
        </p:txBody>
      </p:sp>
    </p:spTree>
    <p:extLst>
      <p:ext uri="{BB962C8B-B14F-4D97-AF65-F5344CB8AC3E}">
        <p14:creationId xmlns:p14="http://schemas.microsoft.com/office/powerpoint/2010/main" val="1620861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1F4E8F-6751-44E6-9E10-339139D5D4F2}"/>
              </a:ext>
            </a:extLst>
          </p:cNvPr>
          <p:cNvSpPr>
            <a:spLocks noGrp="1"/>
          </p:cNvSpPr>
          <p:nvPr>
            <p:ph type="sldNum" sz="quarter" idx="12"/>
          </p:nvPr>
        </p:nvSpPr>
        <p:spPr/>
        <p:txBody>
          <a:bodyPr/>
          <a:lstStyle/>
          <a:p>
            <a:fld id="{6767FADE-2612-3649-B495-F644A23F288B}" type="slidenum">
              <a:rPr lang="en-US" smtClean="0"/>
              <a:pPr/>
              <a:t>17</a:t>
            </a:fld>
            <a:endParaRPr lang="en-US"/>
          </a:p>
        </p:txBody>
      </p:sp>
      <p:sp>
        <p:nvSpPr>
          <p:cNvPr id="3" name="Title 2">
            <a:extLst>
              <a:ext uri="{FF2B5EF4-FFF2-40B4-BE49-F238E27FC236}">
                <a16:creationId xmlns:a16="http://schemas.microsoft.com/office/drawing/2014/main" id="{E1F51A24-73EF-48D4-86F9-6A5661063C4A}"/>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What is Spring ?</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73537D78-188C-4244-BB76-6E2B677BA6E1}"/>
              </a:ext>
            </a:extLst>
          </p:cNvPr>
          <p:cNvSpPr>
            <a:spLocks noGrp="1"/>
          </p:cNvSpPr>
          <p:nvPr>
            <p:ph sz="quarter" idx="13"/>
          </p:nvPr>
        </p:nvSpPr>
        <p:spPr/>
        <p:txBody>
          <a:bodyPr/>
          <a:lstStyle/>
          <a:p>
            <a:r>
              <a:rPr lang="en-US" sz="3200" dirty="0">
                <a:latin typeface="Amasis MT Pro" panose="02040504050005020304" pitchFamily="18" charset="0"/>
              </a:rPr>
              <a:t>Application </a:t>
            </a:r>
            <a:r>
              <a:rPr lang="en-US" sz="3200" dirty="0">
                <a:highlight>
                  <a:srgbClr val="FFFF00"/>
                </a:highlight>
                <a:latin typeface="Amasis MT Pro" panose="02040504050005020304" pitchFamily="18" charset="0"/>
              </a:rPr>
              <a:t>Framework</a:t>
            </a:r>
          </a:p>
          <a:p>
            <a:endParaRPr lang="en-US" sz="3200" dirty="0">
              <a:latin typeface="Amasis MT Pro" panose="02040504050005020304" pitchFamily="18" charset="0"/>
            </a:endParaRPr>
          </a:p>
          <a:p>
            <a:r>
              <a:rPr lang="en-US" sz="3200" dirty="0">
                <a:latin typeface="Amasis MT Pro" panose="02040504050005020304" pitchFamily="18" charset="0"/>
              </a:rPr>
              <a:t>Programming and configuration model</a:t>
            </a:r>
          </a:p>
          <a:p>
            <a:endParaRPr lang="en-US" sz="3200" dirty="0">
              <a:latin typeface="Amasis MT Pro" panose="02040504050005020304" pitchFamily="18" charset="0"/>
            </a:endParaRPr>
          </a:p>
          <a:p>
            <a:r>
              <a:rPr lang="en-US" sz="3200" dirty="0">
                <a:latin typeface="Amasis MT Pro" panose="02040504050005020304" pitchFamily="18" charset="0"/>
              </a:rPr>
              <a:t>Infrastructure support </a:t>
            </a:r>
          </a:p>
          <a:p>
            <a:pPr marL="0" indent="0">
              <a:buNone/>
            </a:pPr>
            <a:r>
              <a:rPr lang="en-US" dirty="0">
                <a:latin typeface="Amasis MT Pro" panose="02040504050005020304" pitchFamily="18" charset="0"/>
              </a:rPr>
              <a:t>(like connect to Mongo DB or SQL DB)</a:t>
            </a:r>
            <a:endParaRPr lang="en-SG" dirty="0">
              <a:latin typeface="Amasis MT Pro" panose="02040504050005020304" pitchFamily="18" charset="0"/>
            </a:endParaRPr>
          </a:p>
        </p:txBody>
      </p:sp>
    </p:spTree>
    <p:extLst>
      <p:ext uri="{BB962C8B-B14F-4D97-AF65-F5344CB8AC3E}">
        <p14:creationId xmlns:p14="http://schemas.microsoft.com/office/powerpoint/2010/main" val="1430575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1F4E8F-6751-44E6-9E10-339139D5D4F2}"/>
              </a:ext>
            </a:extLst>
          </p:cNvPr>
          <p:cNvSpPr>
            <a:spLocks noGrp="1"/>
          </p:cNvSpPr>
          <p:nvPr>
            <p:ph type="sldNum" sz="quarter" idx="12"/>
          </p:nvPr>
        </p:nvSpPr>
        <p:spPr/>
        <p:txBody>
          <a:bodyPr/>
          <a:lstStyle/>
          <a:p>
            <a:fld id="{6767FADE-2612-3649-B495-F644A23F288B}" type="slidenum">
              <a:rPr lang="en-US" smtClean="0"/>
              <a:pPr/>
              <a:t>18</a:t>
            </a:fld>
            <a:endParaRPr lang="en-US"/>
          </a:p>
        </p:txBody>
      </p:sp>
      <p:sp>
        <p:nvSpPr>
          <p:cNvPr id="3" name="Title 2">
            <a:extLst>
              <a:ext uri="{FF2B5EF4-FFF2-40B4-BE49-F238E27FC236}">
                <a16:creationId xmlns:a16="http://schemas.microsoft.com/office/drawing/2014/main" id="{E1F51A24-73EF-48D4-86F9-6A5661063C4A}"/>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Spring  Framework ?</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73537D78-188C-4244-BB76-6E2B677BA6E1}"/>
              </a:ext>
            </a:extLst>
          </p:cNvPr>
          <p:cNvSpPr>
            <a:spLocks noGrp="1"/>
          </p:cNvSpPr>
          <p:nvPr>
            <p:ph sz="quarter" idx="13"/>
          </p:nvPr>
        </p:nvSpPr>
        <p:spPr>
          <a:xfrm>
            <a:off x="665163" y="1650999"/>
            <a:ext cx="7713293" cy="4388293"/>
          </a:xfrm>
        </p:spPr>
        <p:txBody>
          <a:bodyPr/>
          <a:lstStyle/>
          <a:p>
            <a:r>
              <a:rPr lang="en-US" sz="3200" dirty="0">
                <a:latin typeface="Amasis MT Pro" panose="02040504050005020304" pitchFamily="18" charset="0"/>
              </a:rPr>
              <a:t>The Spring Framework provides a comprehensive programming and configuration model for modern Java-based enterprise applications.</a:t>
            </a:r>
          </a:p>
          <a:p>
            <a:endParaRPr lang="en-US" sz="3200" dirty="0">
              <a:latin typeface="Amasis MT Pro" panose="02040504050005020304" pitchFamily="18" charset="0"/>
            </a:endParaRPr>
          </a:p>
          <a:p>
            <a:r>
              <a:rPr lang="en-US" sz="3200" dirty="0">
                <a:latin typeface="Amasis MT Pro" panose="02040504050005020304" pitchFamily="18" charset="0"/>
              </a:rPr>
              <a:t>The Spring Framework features its own model–view–controller (MVC) web application framework</a:t>
            </a:r>
          </a:p>
        </p:txBody>
      </p:sp>
    </p:spTree>
    <p:extLst>
      <p:ext uri="{BB962C8B-B14F-4D97-AF65-F5344CB8AC3E}">
        <p14:creationId xmlns:p14="http://schemas.microsoft.com/office/powerpoint/2010/main" val="2943298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1F4E8F-6751-44E6-9E10-339139D5D4F2}"/>
              </a:ext>
            </a:extLst>
          </p:cNvPr>
          <p:cNvSpPr>
            <a:spLocks noGrp="1"/>
          </p:cNvSpPr>
          <p:nvPr>
            <p:ph type="sldNum" sz="quarter" idx="12"/>
          </p:nvPr>
        </p:nvSpPr>
        <p:spPr/>
        <p:txBody>
          <a:bodyPr/>
          <a:lstStyle/>
          <a:p>
            <a:fld id="{6767FADE-2612-3649-B495-F644A23F288B}" type="slidenum">
              <a:rPr lang="en-US" smtClean="0"/>
              <a:pPr/>
              <a:t>19</a:t>
            </a:fld>
            <a:endParaRPr lang="en-US"/>
          </a:p>
        </p:txBody>
      </p:sp>
      <p:sp>
        <p:nvSpPr>
          <p:cNvPr id="3" name="Title 2">
            <a:extLst>
              <a:ext uri="{FF2B5EF4-FFF2-40B4-BE49-F238E27FC236}">
                <a16:creationId xmlns:a16="http://schemas.microsoft.com/office/drawing/2014/main" id="{E1F51A24-73EF-48D4-86F9-6A5661063C4A}"/>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Spring  MVC Framework ?</a:t>
            </a:r>
            <a:endParaRPr lang="en-SG" dirty="0">
              <a:solidFill>
                <a:schemeClr val="tx1"/>
              </a:solidFill>
              <a:latin typeface="Amasis MT Pro Black" panose="02040A04050005020304" pitchFamily="18" charset="0"/>
            </a:endParaRPr>
          </a:p>
        </p:txBody>
      </p:sp>
      <p:pic>
        <p:nvPicPr>
          <p:cNvPr id="10" name="Picture 9">
            <a:extLst>
              <a:ext uri="{FF2B5EF4-FFF2-40B4-BE49-F238E27FC236}">
                <a16:creationId xmlns:a16="http://schemas.microsoft.com/office/drawing/2014/main" id="{69EF5593-BC66-611B-2D29-FF061C5A82DB}"/>
              </a:ext>
            </a:extLst>
          </p:cNvPr>
          <p:cNvPicPr>
            <a:picLocks noChangeAspect="1"/>
          </p:cNvPicPr>
          <p:nvPr/>
        </p:nvPicPr>
        <p:blipFill>
          <a:blip r:embed="rId3"/>
          <a:stretch>
            <a:fillRect/>
          </a:stretch>
        </p:blipFill>
        <p:spPr>
          <a:xfrm>
            <a:off x="1190624" y="1283660"/>
            <a:ext cx="6390389" cy="4014244"/>
          </a:xfrm>
          <a:prstGeom prst="rect">
            <a:avLst/>
          </a:prstGeom>
        </p:spPr>
      </p:pic>
    </p:spTree>
    <p:extLst>
      <p:ext uri="{BB962C8B-B14F-4D97-AF65-F5344CB8AC3E}">
        <p14:creationId xmlns:p14="http://schemas.microsoft.com/office/powerpoint/2010/main" val="1088799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1F4E8F-6751-44E6-9E10-339139D5D4F2}"/>
              </a:ext>
            </a:extLst>
          </p:cNvPr>
          <p:cNvSpPr>
            <a:spLocks noGrp="1"/>
          </p:cNvSpPr>
          <p:nvPr>
            <p:ph type="sldNum" sz="quarter" idx="12"/>
          </p:nvPr>
        </p:nvSpPr>
        <p:spPr/>
        <p:txBody>
          <a:bodyPr/>
          <a:lstStyle/>
          <a:p>
            <a:fld id="{6767FADE-2612-3649-B495-F644A23F288B}" type="slidenum">
              <a:rPr lang="en-US" smtClean="0"/>
              <a:pPr/>
              <a:t>2</a:t>
            </a:fld>
            <a:endParaRPr lang="en-US"/>
          </a:p>
        </p:txBody>
      </p:sp>
      <p:sp>
        <p:nvSpPr>
          <p:cNvPr id="3" name="Title 2">
            <a:extLst>
              <a:ext uri="{FF2B5EF4-FFF2-40B4-BE49-F238E27FC236}">
                <a16:creationId xmlns:a16="http://schemas.microsoft.com/office/drawing/2014/main" id="{E1F51A24-73EF-48D4-86F9-6A5661063C4A}"/>
              </a:ext>
            </a:extLst>
          </p:cNvPr>
          <p:cNvSpPr>
            <a:spLocks noGrp="1"/>
          </p:cNvSpPr>
          <p:nvPr>
            <p:ph type="title"/>
          </p:nvPr>
        </p:nvSpPr>
        <p:spPr/>
        <p:txBody>
          <a:bodyPr>
            <a:normAutofit/>
          </a:bodyPr>
          <a:lstStyle/>
          <a:p>
            <a:r>
              <a:rPr lang="en-US" dirty="0">
                <a:solidFill>
                  <a:schemeClr val="tx1"/>
                </a:solidFill>
                <a:latin typeface="Amasis MT Pro Black" panose="02040A04050005020304" pitchFamily="18" charset="0"/>
              </a:rPr>
              <a:t>Welcome and admin matters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73537D78-188C-4244-BB76-6E2B677BA6E1}"/>
              </a:ext>
            </a:extLst>
          </p:cNvPr>
          <p:cNvSpPr>
            <a:spLocks noGrp="1"/>
          </p:cNvSpPr>
          <p:nvPr>
            <p:ph sz="quarter" idx="13"/>
          </p:nvPr>
        </p:nvSpPr>
        <p:spPr>
          <a:xfrm>
            <a:off x="665163" y="1650999"/>
            <a:ext cx="7477125" cy="4569047"/>
          </a:xfrm>
        </p:spPr>
        <p:txBody>
          <a:bodyPr/>
          <a:lstStyle/>
          <a:p>
            <a:pPr marL="0" indent="0">
              <a:buNone/>
            </a:pPr>
            <a:r>
              <a:rPr lang="en-US" sz="2400" dirty="0">
                <a:latin typeface="Amasis MT Pro" panose="02040504050005020304" pitchFamily="18" charset="0"/>
              </a:rPr>
              <a:t>Please ensure that:</a:t>
            </a:r>
          </a:p>
          <a:p>
            <a:r>
              <a:rPr lang="en-US" sz="2400" dirty="0">
                <a:latin typeface="Amasis MT Pro" panose="02040504050005020304" pitchFamily="18" charset="0"/>
              </a:rPr>
              <a:t>Attendance has been captured (via QR code scanning)</a:t>
            </a:r>
          </a:p>
          <a:p>
            <a:endParaRPr lang="en-US" sz="2400" dirty="0">
              <a:latin typeface="Amasis MT Pro" panose="02040504050005020304" pitchFamily="18" charset="0"/>
            </a:endParaRPr>
          </a:p>
          <a:p>
            <a:r>
              <a:rPr lang="en-US" sz="2400" dirty="0">
                <a:latin typeface="Amasis MT Pro" panose="02040504050005020304" pitchFamily="18" charset="0"/>
              </a:rPr>
              <a:t>A learning laptop is with you</a:t>
            </a:r>
          </a:p>
          <a:p>
            <a:endParaRPr lang="en-US" sz="2400" dirty="0">
              <a:latin typeface="Amasis MT Pro" panose="02040504050005020304" pitchFamily="18" charset="0"/>
            </a:endParaRPr>
          </a:p>
          <a:p>
            <a:r>
              <a:rPr lang="en-US" sz="2400" dirty="0">
                <a:latin typeface="Amasis MT Pro" panose="02040504050005020304" pitchFamily="18" charset="0"/>
              </a:rPr>
              <a:t>Good view on the display</a:t>
            </a:r>
          </a:p>
          <a:p>
            <a:endParaRPr lang="en-US" sz="2400" dirty="0">
              <a:latin typeface="Amasis MT Pro" panose="02040504050005020304" pitchFamily="18" charset="0"/>
            </a:endParaRPr>
          </a:p>
          <a:p>
            <a:r>
              <a:rPr lang="en-US" sz="2400" dirty="0">
                <a:latin typeface="Amasis MT Pro" panose="02040504050005020304" pitchFamily="18" charset="0"/>
              </a:rPr>
              <a:t>Course materials are also available at: </a:t>
            </a:r>
            <a:r>
              <a:rPr lang="en-US" sz="1400" dirty="0">
                <a:latin typeface="Amasis MT Pro" panose="02040504050005020304" pitchFamily="18" charset="0"/>
                <a:hlinkClick r:id="rId3"/>
              </a:rPr>
              <a:t>https://github.com/kavithamuniraj/CETSpringBootAY2022</a:t>
            </a:r>
            <a:endParaRPr lang="en-US" sz="1400" dirty="0">
              <a:latin typeface="Amasis MT Pro" panose="02040504050005020304" pitchFamily="18" charset="0"/>
            </a:endParaRPr>
          </a:p>
          <a:p>
            <a:endParaRPr lang="en-US" sz="2400" dirty="0">
              <a:latin typeface="Amasis MT Pro" panose="02040504050005020304" pitchFamily="18" charset="0"/>
            </a:endParaRPr>
          </a:p>
        </p:txBody>
      </p:sp>
    </p:spTree>
    <p:extLst>
      <p:ext uri="{BB962C8B-B14F-4D97-AF65-F5344CB8AC3E}">
        <p14:creationId xmlns:p14="http://schemas.microsoft.com/office/powerpoint/2010/main" val="4003521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1F4E8F-6751-44E6-9E10-339139D5D4F2}"/>
              </a:ext>
            </a:extLst>
          </p:cNvPr>
          <p:cNvSpPr>
            <a:spLocks noGrp="1"/>
          </p:cNvSpPr>
          <p:nvPr>
            <p:ph type="sldNum" sz="quarter" idx="12"/>
          </p:nvPr>
        </p:nvSpPr>
        <p:spPr/>
        <p:txBody>
          <a:bodyPr/>
          <a:lstStyle/>
          <a:p>
            <a:fld id="{6767FADE-2612-3649-B495-F644A23F288B}" type="slidenum">
              <a:rPr lang="en-US" smtClean="0"/>
              <a:pPr/>
              <a:t>20</a:t>
            </a:fld>
            <a:endParaRPr lang="en-US"/>
          </a:p>
        </p:txBody>
      </p:sp>
      <p:sp>
        <p:nvSpPr>
          <p:cNvPr id="3" name="Title 2">
            <a:extLst>
              <a:ext uri="{FF2B5EF4-FFF2-40B4-BE49-F238E27FC236}">
                <a16:creationId xmlns:a16="http://schemas.microsoft.com/office/drawing/2014/main" id="{E1F51A24-73EF-48D4-86F9-6A5661063C4A}"/>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Spring  MVC Framework ?</a:t>
            </a:r>
            <a:endParaRPr lang="en-SG" dirty="0">
              <a:solidFill>
                <a:schemeClr val="tx1"/>
              </a:solidFill>
              <a:latin typeface="Amasis MT Pro Black" panose="02040A04050005020304" pitchFamily="18" charset="0"/>
            </a:endParaRPr>
          </a:p>
        </p:txBody>
      </p:sp>
      <p:sp>
        <p:nvSpPr>
          <p:cNvPr id="12" name="TextBox 11">
            <a:extLst>
              <a:ext uri="{FF2B5EF4-FFF2-40B4-BE49-F238E27FC236}">
                <a16:creationId xmlns:a16="http://schemas.microsoft.com/office/drawing/2014/main" id="{D6F0C064-D0EE-6EA9-EE87-CAF780521C7A}"/>
              </a:ext>
            </a:extLst>
          </p:cNvPr>
          <p:cNvSpPr txBox="1"/>
          <p:nvPr/>
        </p:nvSpPr>
        <p:spPr>
          <a:xfrm>
            <a:off x="430179" y="1152386"/>
            <a:ext cx="8016949" cy="4708981"/>
          </a:xfrm>
          <a:prstGeom prst="rect">
            <a:avLst/>
          </a:prstGeom>
          <a:noFill/>
        </p:spPr>
        <p:txBody>
          <a:bodyPr wrap="square">
            <a:spAutoFit/>
          </a:bodyPr>
          <a:lstStyle/>
          <a:p>
            <a:pPr marL="285750" indent="-285750" algn="just">
              <a:buFont typeface="Arial" panose="020B0604020202020204" pitchFamily="34" charset="0"/>
              <a:buChar char="•"/>
            </a:pPr>
            <a:r>
              <a:rPr lang="en-US" sz="2000" b="1" i="0" dirty="0">
                <a:solidFill>
                  <a:srgbClr val="000000"/>
                </a:solidFill>
                <a:effectLst/>
                <a:latin typeface="Amasis MT Pro" panose="02040504050005020304" pitchFamily="18" charset="0"/>
              </a:rPr>
              <a:t>Model</a:t>
            </a:r>
            <a:r>
              <a:rPr lang="en-US" sz="2000" b="0" i="0" dirty="0">
                <a:solidFill>
                  <a:srgbClr val="000000"/>
                </a:solidFill>
                <a:effectLst/>
                <a:latin typeface="Amasis MT Pro" panose="02040504050005020304" pitchFamily="18" charset="0"/>
              </a:rPr>
              <a:t> - A model contains the </a:t>
            </a:r>
            <a:r>
              <a:rPr lang="en-US" sz="2000" b="0" i="0" dirty="0">
                <a:solidFill>
                  <a:srgbClr val="000000"/>
                </a:solidFill>
                <a:effectLst/>
                <a:highlight>
                  <a:srgbClr val="FFFF00"/>
                </a:highlight>
                <a:latin typeface="Amasis MT Pro" panose="02040504050005020304" pitchFamily="18" charset="0"/>
              </a:rPr>
              <a:t>data</a:t>
            </a:r>
            <a:r>
              <a:rPr lang="en-US" sz="2000" b="0" i="0" dirty="0">
                <a:solidFill>
                  <a:srgbClr val="000000"/>
                </a:solidFill>
                <a:effectLst/>
                <a:latin typeface="Amasis MT Pro" panose="02040504050005020304" pitchFamily="18" charset="0"/>
              </a:rPr>
              <a:t> of the application. A data can be a single object or a collection of objects.</a:t>
            </a:r>
          </a:p>
          <a:p>
            <a:pPr marL="285750" indent="-285750" algn="just">
              <a:buFont typeface="Arial" panose="020B0604020202020204" pitchFamily="34" charset="0"/>
              <a:buChar char="•"/>
            </a:pPr>
            <a:endParaRPr lang="en-US" sz="2000" b="0" i="0" dirty="0">
              <a:solidFill>
                <a:srgbClr val="000000"/>
              </a:solidFill>
              <a:effectLst/>
              <a:latin typeface="Amasis MT Pro" panose="02040504050005020304" pitchFamily="18" charset="0"/>
            </a:endParaRPr>
          </a:p>
          <a:p>
            <a:pPr marL="285750" indent="-285750" algn="just">
              <a:buFont typeface="Arial" panose="020B0604020202020204" pitchFamily="34" charset="0"/>
              <a:buChar char="•"/>
            </a:pPr>
            <a:r>
              <a:rPr lang="en-US" sz="2000" b="1" i="0" dirty="0">
                <a:solidFill>
                  <a:srgbClr val="000000"/>
                </a:solidFill>
                <a:effectLst/>
                <a:latin typeface="Amasis MT Pro" panose="02040504050005020304" pitchFamily="18" charset="0"/>
              </a:rPr>
              <a:t>Controller</a:t>
            </a:r>
            <a:r>
              <a:rPr lang="en-US" sz="2000" b="0" i="0" dirty="0">
                <a:solidFill>
                  <a:srgbClr val="000000"/>
                </a:solidFill>
                <a:effectLst/>
                <a:latin typeface="Amasis MT Pro" panose="02040504050005020304" pitchFamily="18" charset="0"/>
              </a:rPr>
              <a:t> - A controller contains the business logic of an application. Here, the </a:t>
            </a:r>
            <a:r>
              <a:rPr lang="en-US" sz="2000" b="0" i="0" dirty="0">
                <a:solidFill>
                  <a:srgbClr val="000000"/>
                </a:solidFill>
                <a:effectLst/>
                <a:highlight>
                  <a:srgbClr val="FFFF00"/>
                </a:highlight>
                <a:latin typeface="Amasis MT Pro" panose="02040504050005020304" pitchFamily="18" charset="0"/>
              </a:rPr>
              <a:t>@Controller </a:t>
            </a:r>
            <a:r>
              <a:rPr lang="en-US" sz="2000" b="0" i="0" dirty="0">
                <a:solidFill>
                  <a:srgbClr val="000000"/>
                </a:solidFill>
                <a:effectLst/>
                <a:latin typeface="Amasis MT Pro" panose="02040504050005020304" pitchFamily="18" charset="0"/>
              </a:rPr>
              <a:t>annotation is used to mark the class as the controller.</a:t>
            </a:r>
          </a:p>
          <a:p>
            <a:pPr marL="285750" indent="-285750" algn="just">
              <a:buFont typeface="Arial" panose="020B0604020202020204" pitchFamily="34" charset="0"/>
              <a:buChar char="•"/>
            </a:pPr>
            <a:endParaRPr lang="en-US" sz="2000" b="0" i="0" dirty="0">
              <a:solidFill>
                <a:srgbClr val="000000"/>
              </a:solidFill>
              <a:effectLst/>
              <a:latin typeface="Amasis MT Pro" panose="02040504050005020304" pitchFamily="18" charset="0"/>
            </a:endParaRPr>
          </a:p>
          <a:p>
            <a:pPr marL="285750" indent="-285750" algn="just">
              <a:buFont typeface="Arial" panose="020B0604020202020204" pitchFamily="34" charset="0"/>
              <a:buChar char="•"/>
            </a:pPr>
            <a:r>
              <a:rPr lang="en-US" sz="2000" b="1" i="0" dirty="0">
                <a:solidFill>
                  <a:srgbClr val="000000"/>
                </a:solidFill>
                <a:effectLst/>
                <a:latin typeface="Amasis MT Pro" panose="02040504050005020304" pitchFamily="18" charset="0"/>
              </a:rPr>
              <a:t>View</a:t>
            </a:r>
            <a:r>
              <a:rPr lang="en-US" sz="2000" b="0" i="0" dirty="0">
                <a:solidFill>
                  <a:srgbClr val="000000"/>
                </a:solidFill>
                <a:effectLst/>
                <a:latin typeface="Amasis MT Pro" panose="02040504050005020304" pitchFamily="18" charset="0"/>
              </a:rPr>
              <a:t> - A view represents the provided information in a particular format. Generally, </a:t>
            </a:r>
            <a:r>
              <a:rPr lang="en-US" sz="2000" b="0" i="0" dirty="0">
                <a:solidFill>
                  <a:srgbClr val="000000"/>
                </a:solidFill>
                <a:effectLst/>
                <a:highlight>
                  <a:srgbClr val="FFFF00"/>
                </a:highlight>
                <a:latin typeface="Amasis MT Pro" panose="02040504050005020304" pitchFamily="18" charset="0"/>
              </a:rPr>
              <a:t>HTML file</a:t>
            </a:r>
            <a:r>
              <a:rPr lang="en-US" sz="2000" b="0" i="0" dirty="0">
                <a:solidFill>
                  <a:srgbClr val="000000"/>
                </a:solidFill>
                <a:effectLst/>
                <a:latin typeface="Amasis MT Pro" panose="02040504050005020304" pitchFamily="18" charset="0"/>
              </a:rPr>
              <a:t> is used to create a view page. Although spring also supports other view technologies such as Apache Velocity, </a:t>
            </a:r>
            <a:r>
              <a:rPr lang="en-US" sz="2000" b="0" i="0" dirty="0" err="1">
                <a:solidFill>
                  <a:srgbClr val="000000"/>
                </a:solidFill>
                <a:effectLst/>
                <a:highlight>
                  <a:srgbClr val="FFFF00"/>
                </a:highlight>
                <a:latin typeface="Amasis MT Pro" panose="02040504050005020304" pitchFamily="18" charset="0"/>
              </a:rPr>
              <a:t>Thymeleaf</a:t>
            </a:r>
            <a:r>
              <a:rPr lang="en-US" sz="2000" b="0" i="0" dirty="0">
                <a:solidFill>
                  <a:srgbClr val="000000"/>
                </a:solidFill>
                <a:effectLst/>
                <a:highlight>
                  <a:srgbClr val="FFFF00"/>
                </a:highlight>
                <a:latin typeface="Amasis MT Pro" panose="02040504050005020304" pitchFamily="18" charset="0"/>
              </a:rPr>
              <a:t> </a:t>
            </a:r>
            <a:r>
              <a:rPr lang="en-US" sz="2000" b="0" i="0" dirty="0">
                <a:solidFill>
                  <a:srgbClr val="000000"/>
                </a:solidFill>
                <a:effectLst/>
                <a:latin typeface="Amasis MT Pro" panose="02040504050005020304" pitchFamily="18" charset="0"/>
              </a:rPr>
              <a:t>and </a:t>
            </a:r>
            <a:r>
              <a:rPr lang="en-US" sz="2000" b="0" i="0" dirty="0" err="1">
                <a:solidFill>
                  <a:srgbClr val="000000"/>
                </a:solidFill>
                <a:effectLst/>
                <a:latin typeface="Amasis MT Pro" panose="02040504050005020304" pitchFamily="18" charset="0"/>
              </a:rPr>
              <a:t>FreeMarker</a:t>
            </a:r>
            <a:r>
              <a:rPr lang="en-US" sz="2000" b="0" i="0" dirty="0">
                <a:solidFill>
                  <a:srgbClr val="000000"/>
                </a:solidFill>
                <a:effectLst/>
                <a:latin typeface="Amasis MT Pro" panose="02040504050005020304" pitchFamily="18" charset="0"/>
              </a:rPr>
              <a:t>.</a:t>
            </a:r>
          </a:p>
          <a:p>
            <a:pPr marL="285750" indent="-285750" algn="just">
              <a:buFont typeface="Arial" panose="020B0604020202020204" pitchFamily="34" charset="0"/>
              <a:buChar char="•"/>
            </a:pPr>
            <a:endParaRPr lang="en-US" sz="2000" b="0" i="0" dirty="0">
              <a:solidFill>
                <a:srgbClr val="000000"/>
              </a:solidFill>
              <a:effectLst/>
              <a:latin typeface="Amasis MT Pro" panose="02040504050005020304" pitchFamily="18" charset="0"/>
            </a:endParaRPr>
          </a:p>
          <a:p>
            <a:pPr marL="285750" indent="-285750" algn="just">
              <a:buFont typeface="Arial" panose="020B0604020202020204" pitchFamily="34" charset="0"/>
              <a:buChar char="•"/>
            </a:pPr>
            <a:r>
              <a:rPr lang="en-US" sz="2000" b="1" i="0" dirty="0">
                <a:solidFill>
                  <a:srgbClr val="000000"/>
                </a:solidFill>
                <a:effectLst/>
                <a:latin typeface="Amasis MT Pro" panose="02040504050005020304" pitchFamily="18" charset="0"/>
              </a:rPr>
              <a:t>Front Controller</a:t>
            </a:r>
            <a:r>
              <a:rPr lang="en-US" sz="2000" b="0" i="0" dirty="0">
                <a:solidFill>
                  <a:srgbClr val="000000"/>
                </a:solidFill>
                <a:effectLst/>
                <a:latin typeface="Amasis MT Pro" panose="02040504050005020304" pitchFamily="18" charset="0"/>
              </a:rPr>
              <a:t> - In Spring Web MVC, the </a:t>
            </a:r>
            <a:r>
              <a:rPr lang="en-US" sz="2000" b="0" i="0" dirty="0" err="1">
                <a:solidFill>
                  <a:srgbClr val="000000"/>
                </a:solidFill>
                <a:effectLst/>
                <a:latin typeface="Amasis MT Pro" panose="02040504050005020304" pitchFamily="18" charset="0"/>
              </a:rPr>
              <a:t>DispatcherServlet</a:t>
            </a:r>
            <a:r>
              <a:rPr lang="en-US" sz="2000" b="0" i="0" dirty="0">
                <a:solidFill>
                  <a:srgbClr val="000000"/>
                </a:solidFill>
                <a:effectLst/>
                <a:latin typeface="Amasis MT Pro" panose="02040504050005020304" pitchFamily="18" charset="0"/>
              </a:rPr>
              <a:t> class works as the front controller. It is responsible to manage the flow of the Spring MVC application</a:t>
            </a:r>
            <a:r>
              <a:rPr lang="en-US" b="0" i="0" dirty="0">
                <a:solidFill>
                  <a:srgbClr val="000000"/>
                </a:solidFill>
                <a:effectLst/>
                <a:latin typeface="Amasis MT Pro" panose="02040504050005020304" pitchFamily="18" charset="0"/>
              </a:rPr>
              <a:t>.</a:t>
            </a:r>
          </a:p>
        </p:txBody>
      </p:sp>
    </p:spTree>
    <p:extLst>
      <p:ext uri="{BB962C8B-B14F-4D97-AF65-F5344CB8AC3E}">
        <p14:creationId xmlns:p14="http://schemas.microsoft.com/office/powerpoint/2010/main" val="1166122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610" y="260714"/>
            <a:ext cx="6211928" cy="604593"/>
          </a:xfrm>
        </p:spPr>
        <p:txBody>
          <a:bodyPr>
            <a:normAutofit/>
          </a:bodyPr>
          <a:lstStyle/>
          <a:p>
            <a:r>
              <a:rPr lang="en-US" b="1" dirty="0">
                <a:solidFill>
                  <a:schemeClr val="tx1"/>
                </a:solidFill>
                <a:latin typeface="Amasis MT Pro Black" panose="02040A04050005020304" pitchFamily="18" charset="0"/>
              </a:rPr>
              <a:t>BREAK</a:t>
            </a:r>
            <a:endParaRPr lang="en-SG" b="1" dirty="0">
              <a:solidFill>
                <a:schemeClr val="tx1"/>
              </a:solidFill>
              <a:latin typeface="Amasis MT Pro Black" panose="02040A04050005020304" pitchFamily="18" charset="0"/>
            </a:endParaRPr>
          </a:p>
        </p:txBody>
      </p:sp>
      <p:pic>
        <p:nvPicPr>
          <p:cNvPr id="3074" name="Picture 2" descr="258,290 Break time Images, Stock Photos &amp; Vectors | Shutterstock">
            <a:extLst>
              <a:ext uri="{FF2B5EF4-FFF2-40B4-BE49-F238E27FC236}">
                <a16:creationId xmlns:a16="http://schemas.microsoft.com/office/drawing/2014/main" id="{A0053B7F-D12B-B38A-64E4-82A30BC73C3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82178" y="1651000"/>
            <a:ext cx="5243094" cy="3759200"/>
          </a:xfrm>
          <a:prstGeom prst="rect">
            <a:avLst/>
          </a:prstGeom>
          <a:solidFill>
            <a:srgbClr val="FFFFFF"/>
          </a:solidFill>
        </p:spPr>
      </p:pic>
      <p:sp>
        <p:nvSpPr>
          <p:cNvPr id="3079" name="Slide Number Placeholder 3">
            <a:extLst>
              <a:ext uri="{FF2B5EF4-FFF2-40B4-BE49-F238E27FC236}">
                <a16:creationId xmlns:a16="http://schemas.microsoft.com/office/drawing/2014/main" id="{196CDBD9-AD88-F26B-7A7B-DB0B90192167}"/>
              </a:ext>
            </a:extLst>
          </p:cNvPr>
          <p:cNvSpPr>
            <a:spLocks noGrp="1"/>
          </p:cNvSpPr>
          <p:nvPr>
            <p:ph type="sldNum" sz="quarter" idx="12"/>
          </p:nvPr>
        </p:nvSpPr>
        <p:spPr>
          <a:xfrm>
            <a:off x="7380328" y="6440969"/>
            <a:ext cx="2133600" cy="365125"/>
          </a:xfrm>
        </p:spPr>
        <p:txBody>
          <a:bodyPr/>
          <a:lstStyle/>
          <a:p>
            <a:pPr>
              <a:spcAft>
                <a:spcPts val="600"/>
              </a:spcAft>
            </a:pPr>
            <a:fld id="{6767FADE-2612-3649-B495-F644A23F288B}" type="slidenum">
              <a:rPr lang="en-US" smtClean="0"/>
              <a:pPr>
                <a:spcAft>
                  <a:spcPts val="600"/>
                </a:spcAft>
              </a:pPr>
              <a:t>21</a:t>
            </a:fld>
            <a:endParaRPr lang="en-US"/>
          </a:p>
        </p:txBody>
      </p:sp>
    </p:spTree>
    <p:extLst>
      <p:ext uri="{BB962C8B-B14F-4D97-AF65-F5344CB8AC3E}">
        <p14:creationId xmlns:p14="http://schemas.microsoft.com/office/powerpoint/2010/main" val="1856054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1F4E8F-6751-44E6-9E10-339139D5D4F2}"/>
              </a:ext>
            </a:extLst>
          </p:cNvPr>
          <p:cNvSpPr>
            <a:spLocks noGrp="1"/>
          </p:cNvSpPr>
          <p:nvPr>
            <p:ph type="sldNum" sz="quarter" idx="12"/>
          </p:nvPr>
        </p:nvSpPr>
        <p:spPr/>
        <p:txBody>
          <a:bodyPr/>
          <a:lstStyle/>
          <a:p>
            <a:fld id="{6767FADE-2612-3649-B495-F644A23F288B}" type="slidenum">
              <a:rPr lang="en-US" smtClean="0"/>
              <a:pPr/>
              <a:t>22</a:t>
            </a:fld>
            <a:endParaRPr lang="en-US"/>
          </a:p>
        </p:txBody>
      </p:sp>
      <p:sp>
        <p:nvSpPr>
          <p:cNvPr id="3" name="Title 2">
            <a:extLst>
              <a:ext uri="{FF2B5EF4-FFF2-40B4-BE49-F238E27FC236}">
                <a16:creationId xmlns:a16="http://schemas.microsoft.com/office/drawing/2014/main" id="{E1F51A24-73EF-48D4-86F9-6A5661063C4A}"/>
              </a:ext>
            </a:extLst>
          </p:cNvPr>
          <p:cNvSpPr>
            <a:spLocks noGrp="1"/>
          </p:cNvSpPr>
          <p:nvPr>
            <p:ph type="title"/>
          </p:nvPr>
        </p:nvSpPr>
        <p:spPr/>
        <p:txBody>
          <a:bodyPr>
            <a:normAutofit fontScale="90000"/>
          </a:bodyPr>
          <a:lstStyle/>
          <a:p>
            <a:r>
              <a:rPr lang="en-US" dirty="0">
                <a:solidFill>
                  <a:schemeClr val="tx1"/>
                </a:solidFill>
                <a:latin typeface="Amasis MT Pro Black" panose="02040A04050005020304" pitchFamily="18" charset="0"/>
              </a:rPr>
              <a:t>Spring Boot  Set up – Software Requirements:</a:t>
            </a:r>
            <a:br>
              <a:rPr lang="en-US" dirty="0">
                <a:solidFill>
                  <a:schemeClr val="tx1"/>
                </a:solidFill>
                <a:latin typeface="Amasis MT Pro Black" panose="02040A04050005020304" pitchFamily="18" charset="0"/>
              </a:rPr>
            </a:b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73537D78-188C-4244-BB76-6E2B677BA6E1}"/>
              </a:ext>
            </a:extLst>
          </p:cNvPr>
          <p:cNvSpPr>
            <a:spLocks noGrp="1"/>
          </p:cNvSpPr>
          <p:nvPr>
            <p:ph sz="quarter" idx="13"/>
          </p:nvPr>
        </p:nvSpPr>
        <p:spPr>
          <a:xfrm>
            <a:off x="665610" y="1215064"/>
            <a:ext cx="7574623" cy="5068777"/>
          </a:xfrm>
        </p:spPr>
        <p:txBody>
          <a:bodyPr/>
          <a:lstStyle/>
          <a:p>
            <a:pPr marL="457200" lvl="1" indent="0">
              <a:buNone/>
            </a:pPr>
            <a:r>
              <a:rPr lang="en-US" sz="3200" dirty="0">
                <a:latin typeface="Amasis MT Pro" panose="02040504050005020304" pitchFamily="18" charset="0"/>
              </a:rPr>
              <a:t>You need to install the following software:</a:t>
            </a:r>
          </a:p>
          <a:p>
            <a:pPr lvl="2"/>
            <a:r>
              <a:rPr lang="en-US" sz="2400" dirty="0">
                <a:latin typeface="Amasis MT Pro" panose="02040504050005020304" pitchFamily="18" charset="0"/>
              </a:rPr>
              <a:t>Java 15  </a:t>
            </a:r>
          </a:p>
          <a:p>
            <a:pPr lvl="2"/>
            <a:r>
              <a:rPr lang="en-US" sz="2400" dirty="0">
                <a:latin typeface="Amasis MT Pro" panose="02040504050005020304" pitchFamily="18" charset="0"/>
              </a:rPr>
              <a:t>Eclipse</a:t>
            </a:r>
          </a:p>
          <a:p>
            <a:pPr lvl="2"/>
            <a:r>
              <a:rPr lang="en-US" sz="2400" dirty="0">
                <a:latin typeface="Amasis MT Pro" panose="02040504050005020304" pitchFamily="18" charset="0"/>
              </a:rPr>
              <a:t>Spring Tools</a:t>
            </a:r>
          </a:p>
          <a:p>
            <a:pPr lvl="2"/>
            <a:r>
              <a:rPr lang="en-US" sz="2400" dirty="0">
                <a:latin typeface="Amasis MT Pro" panose="02040504050005020304" pitchFamily="18" charset="0"/>
              </a:rPr>
              <a:t>Eclipse Web Development Tools</a:t>
            </a:r>
          </a:p>
          <a:p>
            <a:r>
              <a:rPr lang="en-US" sz="3200" dirty="0">
                <a:latin typeface="Amasis MT Pro" panose="02040504050005020304" pitchFamily="18" charset="0"/>
              </a:rPr>
              <a:t>If you do not have any of the following installed, refer to the guide: </a:t>
            </a:r>
          </a:p>
          <a:p>
            <a:endParaRPr lang="en-SG" sz="3200" dirty="0">
              <a:latin typeface="Amasis MT Pro" panose="02040504050005020304" pitchFamily="18" charset="0"/>
            </a:endParaRPr>
          </a:p>
          <a:p>
            <a:endParaRPr lang="en-US" sz="3200" dirty="0"/>
          </a:p>
        </p:txBody>
      </p:sp>
      <p:pic>
        <p:nvPicPr>
          <p:cNvPr id="7" name="Picture 6">
            <a:extLst>
              <a:ext uri="{FF2B5EF4-FFF2-40B4-BE49-F238E27FC236}">
                <a16:creationId xmlns:a16="http://schemas.microsoft.com/office/drawing/2014/main" id="{2ED02225-3D8A-4B37-80D9-7DA6FAA4100D}"/>
              </a:ext>
            </a:extLst>
          </p:cNvPr>
          <p:cNvPicPr>
            <a:picLocks noChangeAspect="1"/>
          </p:cNvPicPr>
          <p:nvPr/>
        </p:nvPicPr>
        <p:blipFill>
          <a:blip r:embed="rId3"/>
          <a:stretch>
            <a:fillRect/>
          </a:stretch>
        </p:blipFill>
        <p:spPr>
          <a:xfrm>
            <a:off x="3462291" y="2201663"/>
            <a:ext cx="5381626" cy="807866"/>
          </a:xfrm>
          <a:prstGeom prst="rect">
            <a:avLst/>
          </a:prstGeom>
        </p:spPr>
      </p:pic>
      <p:graphicFrame>
        <p:nvGraphicFramePr>
          <p:cNvPr id="6" name="Object 5">
            <a:extLst>
              <a:ext uri="{FF2B5EF4-FFF2-40B4-BE49-F238E27FC236}">
                <a16:creationId xmlns:a16="http://schemas.microsoft.com/office/drawing/2014/main" id="{2396B59D-58E3-44B6-A420-097BEB84B3C8}"/>
              </a:ext>
            </a:extLst>
          </p:cNvPr>
          <p:cNvGraphicFramePr>
            <a:graphicFrameLocks noChangeAspect="1"/>
          </p:cNvGraphicFramePr>
          <p:nvPr>
            <p:extLst>
              <p:ext uri="{D42A27DB-BD31-4B8C-83A1-F6EECF244321}">
                <p14:modId xmlns:p14="http://schemas.microsoft.com/office/powerpoint/2010/main" val="2082595074"/>
              </p:ext>
            </p:extLst>
          </p:nvPr>
        </p:nvGraphicFramePr>
        <p:xfrm>
          <a:off x="2315544" y="5239711"/>
          <a:ext cx="914400" cy="806450"/>
        </p:xfrm>
        <a:graphic>
          <a:graphicData uri="http://schemas.openxmlformats.org/presentationml/2006/ole">
            <mc:AlternateContent xmlns:mc="http://schemas.openxmlformats.org/markup-compatibility/2006">
              <mc:Choice xmlns:v="urn:schemas-microsoft-com:vml" Requires="v">
                <p:oleObj name="Document" showAsIcon="1" r:id="rId4" imgW="914400" imgH="806400" progId="Word.Document.12">
                  <p:embed/>
                </p:oleObj>
              </mc:Choice>
              <mc:Fallback>
                <p:oleObj name="Document" showAsIcon="1" r:id="rId4" imgW="914400" imgH="806400" progId="Word.Document.12">
                  <p:embed/>
                  <p:pic>
                    <p:nvPicPr>
                      <p:cNvPr id="0" name=""/>
                      <p:cNvPicPr/>
                      <p:nvPr/>
                    </p:nvPicPr>
                    <p:blipFill>
                      <a:blip r:embed="rId5"/>
                      <a:stretch>
                        <a:fillRect/>
                      </a:stretch>
                    </p:blipFill>
                    <p:spPr>
                      <a:xfrm>
                        <a:off x="2315544" y="5239711"/>
                        <a:ext cx="914400" cy="806450"/>
                      </a:xfrm>
                      <a:prstGeom prst="rect">
                        <a:avLst/>
                      </a:prstGeom>
                    </p:spPr>
                  </p:pic>
                </p:oleObj>
              </mc:Fallback>
            </mc:AlternateContent>
          </a:graphicData>
        </a:graphic>
      </p:graphicFrame>
      <p:graphicFrame>
        <p:nvGraphicFramePr>
          <p:cNvPr id="8" name="Object 7">
            <a:hlinkClick r:id="" action="ppaction://ole?verb=0"/>
            <a:extLst>
              <a:ext uri="{FF2B5EF4-FFF2-40B4-BE49-F238E27FC236}">
                <a16:creationId xmlns:a16="http://schemas.microsoft.com/office/drawing/2014/main" id="{2DE6358D-D842-48BC-FE8B-43C4E0B58DE3}"/>
              </a:ext>
            </a:extLst>
          </p:cNvPr>
          <p:cNvGraphicFramePr>
            <a:graphicFrameLocks noChangeAspect="1"/>
          </p:cNvGraphicFramePr>
          <p:nvPr>
            <p:extLst>
              <p:ext uri="{D42A27DB-BD31-4B8C-83A1-F6EECF244321}">
                <p14:modId xmlns:p14="http://schemas.microsoft.com/office/powerpoint/2010/main" val="2040504625"/>
              </p:ext>
            </p:extLst>
          </p:nvPr>
        </p:nvGraphicFramePr>
        <p:xfrm>
          <a:off x="4289513" y="5254204"/>
          <a:ext cx="914400" cy="806450"/>
        </p:xfrm>
        <a:graphic>
          <a:graphicData uri="http://schemas.openxmlformats.org/presentationml/2006/ole">
            <mc:AlternateContent xmlns:mc="http://schemas.openxmlformats.org/markup-compatibility/2006">
              <mc:Choice xmlns:v="urn:schemas-microsoft-com:vml" Requires="v">
                <p:oleObj name="Presentation" showAsIcon="1" r:id="rId6" imgW="914400" imgH="806400" progId="PowerPoint.Show.12">
                  <p:embed/>
                </p:oleObj>
              </mc:Choice>
              <mc:Fallback>
                <p:oleObj name="Presentation" showAsIcon="1" r:id="rId6" imgW="914400" imgH="806400" progId="PowerPoint.Show.12">
                  <p:embed/>
                  <p:pic>
                    <p:nvPicPr>
                      <p:cNvPr id="0" name=""/>
                      <p:cNvPicPr/>
                      <p:nvPr/>
                    </p:nvPicPr>
                    <p:blipFill>
                      <a:blip r:embed="rId7"/>
                      <a:stretch>
                        <a:fillRect/>
                      </a:stretch>
                    </p:blipFill>
                    <p:spPr>
                      <a:xfrm>
                        <a:off x="4289513" y="5254204"/>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3435971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6AD1CC-6CCD-45EE-A96E-5AB2F686EACF}"/>
              </a:ext>
            </a:extLst>
          </p:cNvPr>
          <p:cNvSpPr>
            <a:spLocks noGrp="1"/>
          </p:cNvSpPr>
          <p:nvPr>
            <p:ph type="sldNum" sz="quarter" idx="12"/>
          </p:nvPr>
        </p:nvSpPr>
        <p:spPr/>
        <p:txBody>
          <a:bodyPr/>
          <a:lstStyle/>
          <a:p>
            <a:fld id="{6767FADE-2612-3649-B495-F644A23F288B}" type="slidenum">
              <a:rPr lang="en-US" smtClean="0"/>
              <a:pPr/>
              <a:t>23</a:t>
            </a:fld>
            <a:endParaRPr lang="en-US"/>
          </a:p>
        </p:txBody>
      </p:sp>
      <p:sp>
        <p:nvSpPr>
          <p:cNvPr id="3" name="Title 2">
            <a:extLst>
              <a:ext uri="{FF2B5EF4-FFF2-40B4-BE49-F238E27FC236}">
                <a16:creationId xmlns:a16="http://schemas.microsoft.com/office/drawing/2014/main" id="{11CCC4EA-8A8D-403B-B022-603F35FF971C}"/>
              </a:ext>
            </a:extLst>
          </p:cNvPr>
          <p:cNvSpPr>
            <a:spLocks noGrp="1"/>
          </p:cNvSpPr>
          <p:nvPr>
            <p:ph type="title"/>
          </p:nvPr>
        </p:nvSpPr>
        <p:spPr/>
        <p:txBody>
          <a:bodyPr/>
          <a:lstStyle/>
          <a:p>
            <a:r>
              <a:rPr lang="en-US" b="1" dirty="0">
                <a:solidFill>
                  <a:schemeClr val="tx1"/>
                </a:solidFill>
                <a:latin typeface="Amasis MT Pro Black" panose="02040A04050005020304" pitchFamily="18" charset="0"/>
              </a:rPr>
              <a:t>Software Requirements</a:t>
            </a:r>
            <a:endParaRPr lang="en-SG" b="1"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F5A9E007-3C0F-4824-9AD9-9D9CB767817B}"/>
              </a:ext>
            </a:extLst>
          </p:cNvPr>
          <p:cNvSpPr>
            <a:spLocks noGrp="1"/>
          </p:cNvSpPr>
          <p:nvPr>
            <p:ph sz="quarter" idx="13"/>
          </p:nvPr>
        </p:nvSpPr>
        <p:spPr>
          <a:xfrm>
            <a:off x="833436" y="1289493"/>
            <a:ext cx="7477125" cy="3759200"/>
          </a:xfrm>
        </p:spPr>
        <p:txBody>
          <a:bodyPr/>
          <a:lstStyle/>
          <a:p>
            <a:r>
              <a:rPr lang="en-US" dirty="0">
                <a:latin typeface="Amasis MT Pro" panose="02040504050005020304" pitchFamily="18" charset="0"/>
              </a:rPr>
              <a:t>You should also have set the authorship in Eclipse. Refer to the document attached for the steps on setting the authorship</a:t>
            </a:r>
            <a:endParaRPr lang="en-SG" dirty="0">
              <a:latin typeface="Amasis MT Pro" panose="02040504050005020304" pitchFamily="18" charset="0"/>
            </a:endParaRPr>
          </a:p>
          <a:p>
            <a:endParaRPr lang="en-US" dirty="0"/>
          </a:p>
          <a:p>
            <a:endParaRPr lang="en-US" dirty="0"/>
          </a:p>
          <a:p>
            <a:endParaRPr lang="en-SG" dirty="0"/>
          </a:p>
        </p:txBody>
      </p:sp>
      <p:graphicFrame>
        <p:nvGraphicFramePr>
          <p:cNvPr id="5" name="Table 4">
            <a:extLst>
              <a:ext uri="{FF2B5EF4-FFF2-40B4-BE49-F238E27FC236}">
                <a16:creationId xmlns:a16="http://schemas.microsoft.com/office/drawing/2014/main" id="{4A8B5E85-4BF6-4D20-B6F6-EF465EB5A33F}"/>
              </a:ext>
            </a:extLst>
          </p:cNvPr>
          <p:cNvGraphicFramePr>
            <a:graphicFrameLocks noGrp="1"/>
          </p:cNvGraphicFramePr>
          <p:nvPr>
            <p:extLst>
              <p:ext uri="{D42A27DB-BD31-4B8C-83A1-F6EECF244321}">
                <p14:modId xmlns:p14="http://schemas.microsoft.com/office/powerpoint/2010/main" val="1422901846"/>
              </p:ext>
            </p:extLst>
          </p:nvPr>
        </p:nvGraphicFramePr>
        <p:xfrm>
          <a:off x="1478864" y="2922575"/>
          <a:ext cx="6186267" cy="2338769"/>
        </p:xfrm>
        <a:graphic>
          <a:graphicData uri="http://schemas.openxmlformats.org/drawingml/2006/table">
            <a:tbl>
              <a:tblPr firstRow="1" firstCol="1" bandRow="1">
                <a:tableStyleId>{5C22544A-7EE6-4342-B048-85BDC9FD1C3A}</a:tableStyleId>
              </a:tblPr>
              <a:tblGrid>
                <a:gridCol w="6186267">
                  <a:extLst>
                    <a:ext uri="{9D8B030D-6E8A-4147-A177-3AD203B41FA5}">
                      <a16:colId xmlns:a16="http://schemas.microsoft.com/office/drawing/2014/main" val="340604549"/>
                    </a:ext>
                  </a:extLst>
                </a:gridCol>
              </a:tblGrid>
              <a:tr h="0">
                <a:tc>
                  <a:txBody>
                    <a:bodyPr/>
                    <a:lstStyle/>
                    <a:p>
                      <a:pPr marL="17145">
                        <a:lnSpc>
                          <a:spcPct val="107000"/>
                        </a:lnSpc>
                        <a:spcAft>
                          <a:spcPts val="0"/>
                        </a:spcAft>
                      </a:pPr>
                      <a:r>
                        <a:rPr lang="en-SG" sz="1200" dirty="0">
                          <a:solidFill>
                            <a:srgbClr val="0070C0"/>
                          </a:solidFill>
                          <a:effectLst/>
                          <a:latin typeface="Consolas" panose="020B0609020204030204" pitchFamily="49" charset="0"/>
                        </a:rPr>
                        <a:t>/**</a:t>
                      </a:r>
                      <a:endParaRPr lang="en-SG" sz="1600" dirty="0">
                        <a:solidFill>
                          <a:srgbClr val="0070C0"/>
                        </a:solidFill>
                        <a:effectLst/>
                        <a:latin typeface="Consolas" panose="020B0609020204030204" pitchFamily="49" charset="0"/>
                      </a:endParaRPr>
                    </a:p>
                    <a:p>
                      <a:pPr marL="17145">
                        <a:lnSpc>
                          <a:spcPct val="107000"/>
                        </a:lnSpc>
                        <a:spcAft>
                          <a:spcPts val="0"/>
                        </a:spcAft>
                      </a:pPr>
                      <a:r>
                        <a:rPr lang="en-SG" sz="1200" dirty="0">
                          <a:solidFill>
                            <a:srgbClr val="0070C0"/>
                          </a:solidFill>
                          <a:effectLst/>
                          <a:latin typeface="Consolas" panose="020B0609020204030204" pitchFamily="49" charset="0"/>
                        </a:rPr>
                        <a:t> * </a:t>
                      </a:r>
                      <a:endParaRPr lang="en-SG" sz="1600" dirty="0">
                        <a:solidFill>
                          <a:srgbClr val="0070C0"/>
                        </a:solidFill>
                        <a:effectLst/>
                        <a:latin typeface="Consolas" panose="020B0609020204030204" pitchFamily="49" charset="0"/>
                      </a:endParaRPr>
                    </a:p>
                    <a:p>
                      <a:pPr marL="17145">
                        <a:lnSpc>
                          <a:spcPct val="107000"/>
                        </a:lnSpc>
                        <a:spcAft>
                          <a:spcPts val="0"/>
                        </a:spcAft>
                      </a:pPr>
                      <a:r>
                        <a:rPr lang="en-SG" sz="1200" dirty="0">
                          <a:solidFill>
                            <a:srgbClr val="0070C0"/>
                          </a:solidFill>
                          <a:effectLst/>
                          <a:latin typeface="Consolas" panose="020B0609020204030204" pitchFamily="49" charset="0"/>
                        </a:rPr>
                        <a:t> * I declare that this code was written by me, ${user}. </a:t>
                      </a:r>
                      <a:endParaRPr lang="en-SG" sz="1600" dirty="0">
                        <a:solidFill>
                          <a:srgbClr val="0070C0"/>
                        </a:solidFill>
                        <a:effectLst/>
                        <a:latin typeface="Consolas" panose="020B0609020204030204" pitchFamily="49" charset="0"/>
                      </a:endParaRPr>
                    </a:p>
                    <a:p>
                      <a:pPr marL="17145">
                        <a:lnSpc>
                          <a:spcPct val="107000"/>
                        </a:lnSpc>
                        <a:spcAft>
                          <a:spcPts val="0"/>
                        </a:spcAft>
                      </a:pPr>
                      <a:r>
                        <a:rPr lang="en-SG" sz="1200" dirty="0">
                          <a:solidFill>
                            <a:srgbClr val="0070C0"/>
                          </a:solidFill>
                          <a:effectLst/>
                          <a:latin typeface="Consolas" panose="020B0609020204030204" pitchFamily="49" charset="0"/>
                        </a:rPr>
                        <a:t> * I will not copy or allow others to copy my code. </a:t>
                      </a:r>
                      <a:endParaRPr lang="en-SG" sz="1600" dirty="0">
                        <a:solidFill>
                          <a:srgbClr val="0070C0"/>
                        </a:solidFill>
                        <a:effectLst/>
                        <a:latin typeface="Consolas" panose="020B0609020204030204" pitchFamily="49" charset="0"/>
                      </a:endParaRPr>
                    </a:p>
                    <a:p>
                      <a:pPr marL="17145">
                        <a:lnSpc>
                          <a:spcPct val="107000"/>
                        </a:lnSpc>
                        <a:spcAft>
                          <a:spcPts val="0"/>
                        </a:spcAft>
                      </a:pPr>
                      <a:r>
                        <a:rPr lang="en-SG" sz="1200" dirty="0">
                          <a:solidFill>
                            <a:srgbClr val="0070C0"/>
                          </a:solidFill>
                          <a:effectLst/>
                          <a:latin typeface="Consolas" panose="020B0609020204030204" pitchFamily="49" charset="0"/>
                        </a:rPr>
                        <a:t> * I understand that copying code is considered as plagiarism.</a:t>
                      </a:r>
                      <a:endParaRPr lang="en-SG" sz="1600" dirty="0">
                        <a:solidFill>
                          <a:srgbClr val="0070C0"/>
                        </a:solidFill>
                        <a:effectLst/>
                        <a:latin typeface="Consolas" panose="020B0609020204030204" pitchFamily="49" charset="0"/>
                      </a:endParaRPr>
                    </a:p>
                    <a:p>
                      <a:pPr marL="17145">
                        <a:lnSpc>
                          <a:spcPct val="107000"/>
                        </a:lnSpc>
                        <a:spcAft>
                          <a:spcPts val="0"/>
                        </a:spcAft>
                      </a:pPr>
                      <a:r>
                        <a:rPr lang="en-SG" sz="1200" dirty="0">
                          <a:solidFill>
                            <a:srgbClr val="0070C0"/>
                          </a:solidFill>
                          <a:effectLst/>
                          <a:latin typeface="Consolas" panose="020B0609020204030204" pitchFamily="49" charset="0"/>
                        </a:rPr>
                        <a:t> * </a:t>
                      </a:r>
                      <a:endParaRPr lang="en-SG" sz="1600" dirty="0">
                        <a:solidFill>
                          <a:srgbClr val="0070C0"/>
                        </a:solidFill>
                        <a:effectLst/>
                        <a:latin typeface="Consolas" panose="020B0609020204030204" pitchFamily="49" charset="0"/>
                      </a:endParaRPr>
                    </a:p>
                    <a:p>
                      <a:pPr marL="17145">
                        <a:lnSpc>
                          <a:spcPct val="107000"/>
                        </a:lnSpc>
                        <a:spcAft>
                          <a:spcPts val="0"/>
                        </a:spcAft>
                      </a:pPr>
                      <a:r>
                        <a:rPr lang="en-SG" sz="1200" dirty="0">
                          <a:solidFill>
                            <a:srgbClr val="0070C0"/>
                          </a:solidFill>
                          <a:effectLst/>
                          <a:latin typeface="Consolas" panose="020B0609020204030204" pitchFamily="49" charset="0"/>
                        </a:rPr>
                        <a:t> * Student Name: Bobo Chan</a:t>
                      </a:r>
                      <a:endParaRPr lang="en-SG" sz="1600" dirty="0">
                        <a:solidFill>
                          <a:srgbClr val="0070C0"/>
                        </a:solidFill>
                        <a:effectLst/>
                        <a:latin typeface="Consolas" panose="020B0609020204030204" pitchFamily="49" charset="0"/>
                      </a:endParaRPr>
                    </a:p>
                    <a:p>
                      <a:pPr marL="17145">
                        <a:lnSpc>
                          <a:spcPct val="107000"/>
                        </a:lnSpc>
                        <a:spcAft>
                          <a:spcPts val="0"/>
                        </a:spcAft>
                      </a:pPr>
                      <a:r>
                        <a:rPr lang="en-SG" sz="1200" dirty="0">
                          <a:solidFill>
                            <a:srgbClr val="0070C0"/>
                          </a:solidFill>
                          <a:effectLst/>
                          <a:latin typeface="Consolas" panose="020B0609020204030204" pitchFamily="49" charset="0"/>
                        </a:rPr>
                        <a:t> * Student ID: 654321</a:t>
                      </a:r>
                      <a:endParaRPr lang="en-SG" sz="1600" dirty="0">
                        <a:solidFill>
                          <a:srgbClr val="0070C0"/>
                        </a:solidFill>
                        <a:effectLst/>
                        <a:latin typeface="Consolas" panose="020B0609020204030204" pitchFamily="49" charset="0"/>
                      </a:endParaRPr>
                    </a:p>
                    <a:p>
                      <a:pPr marL="17145">
                        <a:lnSpc>
                          <a:spcPct val="107000"/>
                        </a:lnSpc>
                        <a:spcAft>
                          <a:spcPts val="0"/>
                        </a:spcAft>
                      </a:pPr>
                      <a:r>
                        <a:rPr lang="en-SG" sz="1200" dirty="0">
                          <a:solidFill>
                            <a:srgbClr val="0070C0"/>
                          </a:solidFill>
                          <a:effectLst/>
                          <a:latin typeface="Consolas" panose="020B0609020204030204" pitchFamily="49" charset="0"/>
                        </a:rPr>
                        <a:t> * Class: ABC1</a:t>
                      </a:r>
                      <a:endParaRPr lang="en-SG" sz="1600" dirty="0">
                        <a:solidFill>
                          <a:srgbClr val="0070C0"/>
                        </a:solidFill>
                        <a:effectLst/>
                        <a:latin typeface="Consolas" panose="020B0609020204030204" pitchFamily="49" charset="0"/>
                      </a:endParaRPr>
                    </a:p>
                    <a:p>
                      <a:pPr marL="17145">
                        <a:lnSpc>
                          <a:spcPct val="107000"/>
                        </a:lnSpc>
                        <a:spcAft>
                          <a:spcPts val="0"/>
                        </a:spcAft>
                      </a:pPr>
                      <a:r>
                        <a:rPr lang="en-SG" sz="1200" dirty="0">
                          <a:solidFill>
                            <a:srgbClr val="0070C0"/>
                          </a:solidFill>
                          <a:effectLst/>
                          <a:latin typeface="Consolas" panose="020B0609020204030204" pitchFamily="49" charset="0"/>
                        </a:rPr>
                        <a:t> * Date created: ${</a:t>
                      </a:r>
                      <a:r>
                        <a:rPr lang="en-SG" sz="1200" dirty="0" err="1">
                          <a:solidFill>
                            <a:srgbClr val="0070C0"/>
                          </a:solidFill>
                          <a:effectLst/>
                          <a:latin typeface="Consolas" panose="020B0609020204030204" pitchFamily="49" charset="0"/>
                        </a:rPr>
                        <a:t>id:date</a:t>
                      </a:r>
                      <a:r>
                        <a:rPr lang="en-SG" sz="1200" dirty="0">
                          <a:solidFill>
                            <a:srgbClr val="0070C0"/>
                          </a:solidFill>
                          <a:effectLst/>
                          <a:latin typeface="Consolas" panose="020B0609020204030204" pitchFamily="49" charset="0"/>
                        </a:rPr>
                        <a:t>('YYYY-MMM-dd')} ${time} </a:t>
                      </a:r>
                      <a:endParaRPr lang="en-SG" sz="1600" dirty="0">
                        <a:solidFill>
                          <a:srgbClr val="0070C0"/>
                        </a:solidFill>
                        <a:effectLst/>
                        <a:latin typeface="Consolas" panose="020B0609020204030204" pitchFamily="49" charset="0"/>
                      </a:endParaRPr>
                    </a:p>
                    <a:p>
                      <a:pPr marL="17145">
                        <a:lnSpc>
                          <a:spcPct val="107000"/>
                        </a:lnSpc>
                        <a:spcAft>
                          <a:spcPts val="0"/>
                        </a:spcAft>
                      </a:pPr>
                      <a:r>
                        <a:rPr lang="en-SG" sz="1200" dirty="0">
                          <a:solidFill>
                            <a:srgbClr val="0070C0"/>
                          </a:solidFill>
                          <a:effectLst/>
                          <a:latin typeface="Consolas" panose="020B0609020204030204" pitchFamily="49" charset="0"/>
                        </a:rPr>
                        <a:t> * </a:t>
                      </a:r>
                      <a:endParaRPr lang="en-SG" sz="1600" dirty="0">
                        <a:solidFill>
                          <a:srgbClr val="0070C0"/>
                        </a:solidFill>
                        <a:effectLst/>
                        <a:latin typeface="Consolas" panose="020B0609020204030204" pitchFamily="49" charset="0"/>
                      </a:endParaRPr>
                    </a:p>
                    <a:p>
                      <a:pPr marL="17145">
                        <a:lnSpc>
                          <a:spcPct val="107000"/>
                        </a:lnSpc>
                        <a:spcAft>
                          <a:spcPts val="0"/>
                        </a:spcAft>
                      </a:pPr>
                      <a:r>
                        <a:rPr lang="en-SG" sz="1200" dirty="0">
                          <a:solidFill>
                            <a:srgbClr val="0070C0"/>
                          </a:solidFill>
                          <a:effectLst/>
                          <a:latin typeface="Consolas" panose="020B0609020204030204" pitchFamily="49" charset="0"/>
                        </a:rPr>
                        <a:t> */</a:t>
                      </a:r>
                      <a:endParaRPr lang="en-SG" sz="1600" dirty="0">
                        <a:solidFill>
                          <a:srgbClr val="0070C0"/>
                        </a:solidFill>
                        <a:effectLst/>
                        <a:latin typeface="Consolas" panose="020B0609020204030204" pitchFamily="49"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461443419"/>
                  </a:ext>
                </a:extLst>
              </a:tr>
            </a:tbl>
          </a:graphicData>
        </a:graphic>
      </p:graphicFrame>
      <p:graphicFrame>
        <p:nvGraphicFramePr>
          <p:cNvPr id="6" name="Object 5">
            <a:extLst>
              <a:ext uri="{FF2B5EF4-FFF2-40B4-BE49-F238E27FC236}">
                <a16:creationId xmlns:a16="http://schemas.microsoft.com/office/drawing/2014/main" id="{66C21C4A-E561-1D43-C56F-B27E2AA21D75}"/>
              </a:ext>
            </a:extLst>
          </p:cNvPr>
          <p:cNvGraphicFramePr>
            <a:graphicFrameLocks noChangeAspect="1"/>
          </p:cNvGraphicFramePr>
          <p:nvPr>
            <p:extLst>
              <p:ext uri="{D42A27DB-BD31-4B8C-83A1-F6EECF244321}">
                <p14:modId xmlns:p14="http://schemas.microsoft.com/office/powerpoint/2010/main" val="1722414716"/>
              </p:ext>
            </p:extLst>
          </p:nvPr>
        </p:nvGraphicFramePr>
        <p:xfrm>
          <a:off x="4487662" y="2209030"/>
          <a:ext cx="914400" cy="806450"/>
        </p:xfrm>
        <a:graphic>
          <a:graphicData uri="http://schemas.openxmlformats.org/presentationml/2006/ole">
            <mc:AlternateContent xmlns:mc="http://schemas.openxmlformats.org/markup-compatibility/2006">
              <mc:Choice xmlns:v="urn:schemas-microsoft-com:vml" Requires="v">
                <p:oleObj name="Document" showAsIcon="1" r:id="rId3" imgW="914400" imgH="806400" progId="Word.Document.12">
                  <p:embed/>
                </p:oleObj>
              </mc:Choice>
              <mc:Fallback>
                <p:oleObj name="Document" showAsIcon="1" r:id="rId3" imgW="914400" imgH="806400" progId="Word.Document.12">
                  <p:embed/>
                  <p:pic>
                    <p:nvPicPr>
                      <p:cNvPr id="0" name=""/>
                      <p:cNvPicPr/>
                      <p:nvPr/>
                    </p:nvPicPr>
                    <p:blipFill>
                      <a:blip r:embed="rId4"/>
                      <a:stretch>
                        <a:fillRect/>
                      </a:stretch>
                    </p:blipFill>
                    <p:spPr>
                      <a:xfrm>
                        <a:off x="4487662" y="2209030"/>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837176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EA08ED-8267-43D3-9F08-BAEAA4337A3D}"/>
              </a:ext>
            </a:extLst>
          </p:cNvPr>
          <p:cNvSpPr>
            <a:spLocks noGrp="1"/>
          </p:cNvSpPr>
          <p:nvPr>
            <p:ph type="sldNum" sz="quarter" idx="12"/>
          </p:nvPr>
        </p:nvSpPr>
        <p:spPr/>
        <p:txBody>
          <a:bodyPr/>
          <a:lstStyle/>
          <a:p>
            <a:fld id="{6767FADE-2612-3649-B495-F644A23F288B}" type="slidenum">
              <a:rPr lang="en-US" smtClean="0"/>
              <a:pPr/>
              <a:t>24</a:t>
            </a:fld>
            <a:endParaRPr lang="en-US"/>
          </a:p>
        </p:txBody>
      </p:sp>
      <p:sp>
        <p:nvSpPr>
          <p:cNvPr id="3" name="Title 2">
            <a:extLst>
              <a:ext uri="{FF2B5EF4-FFF2-40B4-BE49-F238E27FC236}">
                <a16:creationId xmlns:a16="http://schemas.microsoft.com/office/drawing/2014/main" id="{C3DF062B-5ECC-4FEE-87E4-CA2DC37B76AC}"/>
              </a:ext>
            </a:extLst>
          </p:cNvPr>
          <p:cNvSpPr>
            <a:spLocks noGrp="1"/>
          </p:cNvSpPr>
          <p:nvPr>
            <p:ph type="title"/>
          </p:nvPr>
        </p:nvSpPr>
        <p:spPr>
          <a:xfrm>
            <a:off x="148856" y="267716"/>
            <a:ext cx="7813229" cy="1052829"/>
          </a:xfrm>
        </p:spPr>
        <p:txBody>
          <a:bodyPr>
            <a:noAutofit/>
          </a:bodyPr>
          <a:lstStyle/>
          <a:p>
            <a:r>
              <a:rPr lang="en-US" b="1" dirty="0">
                <a:solidFill>
                  <a:schemeClr val="tx1"/>
                </a:solidFill>
                <a:latin typeface="Amasis MT Pro Black" panose="02040A04050005020304" pitchFamily="18" charset="0"/>
              </a:rPr>
              <a:t>Exercise 1 – Create your first project</a:t>
            </a:r>
            <a:endParaRPr lang="en-SG" b="1"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7BC68A54-EFA0-49D0-B395-08B5C7A3CB83}"/>
              </a:ext>
            </a:extLst>
          </p:cNvPr>
          <p:cNvSpPr>
            <a:spLocks noGrp="1"/>
          </p:cNvSpPr>
          <p:nvPr>
            <p:ph sz="quarter" idx="13"/>
          </p:nvPr>
        </p:nvSpPr>
        <p:spPr>
          <a:xfrm>
            <a:off x="665162" y="1313543"/>
            <a:ext cx="7477125" cy="3759200"/>
          </a:xfrm>
        </p:spPr>
        <p:txBody>
          <a:bodyPr/>
          <a:lstStyle/>
          <a:p>
            <a:pPr marL="457200" indent="-457200">
              <a:buFont typeface="+mj-lt"/>
              <a:buAutoNum type="arabicParenR"/>
            </a:pPr>
            <a:r>
              <a:rPr lang="en-US" dirty="0">
                <a:latin typeface="Amasis MT Pro" panose="02040504050005020304" pitchFamily="18" charset="0"/>
              </a:rPr>
              <a:t>Start Eclipse and select a suitable workspace</a:t>
            </a:r>
          </a:p>
          <a:p>
            <a:pPr marL="457200" indent="-457200">
              <a:buFont typeface="+mj-lt"/>
              <a:buAutoNum type="arabicParenR"/>
            </a:pPr>
            <a:r>
              <a:rPr lang="en-US" dirty="0">
                <a:latin typeface="Amasis MT Pro" panose="02040504050005020304" pitchFamily="18" charset="0"/>
              </a:rPr>
              <a:t>Go to </a:t>
            </a:r>
            <a:r>
              <a:rPr lang="en-US" b="1" dirty="0">
                <a:latin typeface="Amasis MT Pro" panose="02040504050005020304" pitchFamily="18" charset="0"/>
              </a:rPr>
              <a:t>File &gt; New &gt; Other</a:t>
            </a:r>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09866FFA-E2C7-420D-90D0-89A9DAC57DD1}"/>
              </a:ext>
            </a:extLst>
          </p:cNvPr>
          <p:cNvPicPr/>
          <p:nvPr/>
        </p:nvPicPr>
        <p:blipFill rotWithShape="1">
          <a:blip r:embed="rId3"/>
          <a:srcRect r="74451" b="26122"/>
          <a:stretch/>
        </p:blipFill>
        <p:spPr bwMode="auto">
          <a:xfrm>
            <a:off x="2368097" y="2688771"/>
            <a:ext cx="4071256" cy="3418116"/>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8" name="Rectangle 7">
            <a:extLst>
              <a:ext uri="{FF2B5EF4-FFF2-40B4-BE49-F238E27FC236}">
                <a16:creationId xmlns:a16="http://schemas.microsoft.com/office/drawing/2014/main" id="{CA3097ED-6E0D-4C59-A82E-4EB15665303D}"/>
              </a:ext>
            </a:extLst>
          </p:cNvPr>
          <p:cNvSpPr/>
          <p:nvPr/>
        </p:nvSpPr>
        <p:spPr>
          <a:xfrm>
            <a:off x="4299857" y="5072743"/>
            <a:ext cx="1905000" cy="250371"/>
          </a:xfrm>
          <a:prstGeom prst="rect">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9" name="Picture 8">
            <a:extLst>
              <a:ext uri="{FF2B5EF4-FFF2-40B4-BE49-F238E27FC236}">
                <a16:creationId xmlns:a16="http://schemas.microsoft.com/office/drawing/2014/main" id="{3FF0156A-8423-4DE3-A7B2-D978DD116DE8}"/>
              </a:ext>
            </a:extLst>
          </p:cNvPr>
          <p:cNvPicPr/>
          <p:nvPr/>
        </p:nvPicPr>
        <p:blipFill>
          <a:blip r:embed="rId4"/>
          <a:stretch>
            <a:fillRect/>
          </a:stretch>
        </p:blipFill>
        <p:spPr>
          <a:xfrm>
            <a:off x="8142288" y="179507"/>
            <a:ext cx="726450" cy="685800"/>
          </a:xfrm>
          <a:prstGeom prst="rect">
            <a:avLst/>
          </a:prstGeom>
        </p:spPr>
      </p:pic>
    </p:spTree>
    <p:extLst>
      <p:ext uri="{BB962C8B-B14F-4D97-AF65-F5344CB8AC3E}">
        <p14:creationId xmlns:p14="http://schemas.microsoft.com/office/powerpoint/2010/main" val="1303303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1B1003-4725-47D0-8215-577813BAAE15}"/>
              </a:ext>
            </a:extLst>
          </p:cNvPr>
          <p:cNvSpPr>
            <a:spLocks noGrp="1"/>
          </p:cNvSpPr>
          <p:nvPr>
            <p:ph type="sldNum" sz="quarter" idx="12"/>
          </p:nvPr>
        </p:nvSpPr>
        <p:spPr/>
        <p:txBody>
          <a:bodyPr/>
          <a:lstStyle/>
          <a:p>
            <a:fld id="{6767FADE-2612-3649-B495-F644A23F288B}" type="slidenum">
              <a:rPr lang="en-US" smtClean="0"/>
              <a:pPr/>
              <a:t>25</a:t>
            </a:fld>
            <a:endParaRPr lang="en-US"/>
          </a:p>
        </p:txBody>
      </p:sp>
      <p:sp>
        <p:nvSpPr>
          <p:cNvPr id="4" name="Content Placeholder 3">
            <a:extLst>
              <a:ext uri="{FF2B5EF4-FFF2-40B4-BE49-F238E27FC236}">
                <a16:creationId xmlns:a16="http://schemas.microsoft.com/office/drawing/2014/main" id="{3376E47A-2258-4C71-9BD0-EA37103DFA76}"/>
              </a:ext>
            </a:extLst>
          </p:cNvPr>
          <p:cNvSpPr>
            <a:spLocks noGrp="1"/>
          </p:cNvSpPr>
          <p:nvPr>
            <p:ph sz="quarter" idx="13"/>
          </p:nvPr>
        </p:nvSpPr>
        <p:spPr/>
        <p:txBody>
          <a:bodyPr/>
          <a:lstStyle/>
          <a:p>
            <a:pPr marL="457200" indent="-457200">
              <a:buFont typeface="+mj-lt"/>
              <a:buAutoNum type="arabicParenR" startAt="3"/>
            </a:pPr>
            <a:r>
              <a:rPr lang="en-US" dirty="0">
                <a:latin typeface="Amasis MT Pro" panose="02040504050005020304" pitchFamily="18" charset="0"/>
              </a:rPr>
              <a:t>Select </a:t>
            </a:r>
            <a:r>
              <a:rPr lang="en-US" b="1" dirty="0">
                <a:latin typeface="Amasis MT Pro" panose="02040504050005020304" pitchFamily="18" charset="0"/>
              </a:rPr>
              <a:t>Spring Starter Project</a:t>
            </a:r>
            <a:r>
              <a:rPr lang="en-US" dirty="0">
                <a:latin typeface="Amasis MT Pro" panose="02040504050005020304" pitchFamily="18" charset="0"/>
              </a:rPr>
              <a:t> and click </a:t>
            </a:r>
            <a:r>
              <a:rPr lang="en-US" b="1" dirty="0">
                <a:latin typeface="Amasis MT Pro" panose="02040504050005020304" pitchFamily="18" charset="0"/>
              </a:rPr>
              <a:t>Next</a:t>
            </a:r>
            <a:r>
              <a:rPr lang="en-US" dirty="0">
                <a:latin typeface="Amasis MT Pro" panose="02040504050005020304" pitchFamily="18" charset="0"/>
              </a:rPr>
              <a:t>.</a:t>
            </a:r>
            <a:endParaRPr lang="en-SG" dirty="0">
              <a:latin typeface="Amasis MT Pro" panose="02040504050005020304" pitchFamily="18" charset="0"/>
            </a:endParaRPr>
          </a:p>
          <a:p>
            <a:endParaRPr lang="en-SG" dirty="0"/>
          </a:p>
        </p:txBody>
      </p:sp>
      <p:pic>
        <p:nvPicPr>
          <p:cNvPr id="6" name="Picture 5">
            <a:extLst>
              <a:ext uri="{FF2B5EF4-FFF2-40B4-BE49-F238E27FC236}">
                <a16:creationId xmlns:a16="http://schemas.microsoft.com/office/drawing/2014/main" id="{610C3337-FA61-4A87-B4F8-4B98280166B6}"/>
              </a:ext>
            </a:extLst>
          </p:cNvPr>
          <p:cNvPicPr/>
          <p:nvPr/>
        </p:nvPicPr>
        <p:blipFill>
          <a:blip r:embed="rId2"/>
          <a:stretch>
            <a:fillRect/>
          </a:stretch>
        </p:blipFill>
        <p:spPr>
          <a:xfrm>
            <a:off x="1241879" y="2240968"/>
            <a:ext cx="4233636" cy="3852854"/>
          </a:xfrm>
          <a:prstGeom prst="rect">
            <a:avLst/>
          </a:prstGeom>
        </p:spPr>
      </p:pic>
      <p:sp>
        <p:nvSpPr>
          <p:cNvPr id="7" name="Rectangle 6">
            <a:extLst>
              <a:ext uri="{FF2B5EF4-FFF2-40B4-BE49-F238E27FC236}">
                <a16:creationId xmlns:a16="http://schemas.microsoft.com/office/drawing/2014/main" id="{B4DCE370-88CC-401F-8828-9F01FA33F6ED}"/>
              </a:ext>
            </a:extLst>
          </p:cNvPr>
          <p:cNvSpPr/>
          <p:nvPr/>
        </p:nvSpPr>
        <p:spPr>
          <a:xfrm>
            <a:off x="1453697" y="4471851"/>
            <a:ext cx="1115332" cy="195943"/>
          </a:xfrm>
          <a:prstGeom prst="rect">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8" name="Picture 7">
            <a:extLst>
              <a:ext uri="{FF2B5EF4-FFF2-40B4-BE49-F238E27FC236}">
                <a16:creationId xmlns:a16="http://schemas.microsoft.com/office/drawing/2014/main" id="{BF7C7A2C-9455-46DB-934E-0DD5CD737483}"/>
              </a:ext>
            </a:extLst>
          </p:cNvPr>
          <p:cNvPicPr/>
          <p:nvPr/>
        </p:nvPicPr>
        <p:blipFill>
          <a:blip r:embed="rId3"/>
          <a:stretch>
            <a:fillRect/>
          </a:stretch>
        </p:blipFill>
        <p:spPr>
          <a:xfrm>
            <a:off x="8142288" y="179507"/>
            <a:ext cx="726450" cy="685800"/>
          </a:xfrm>
          <a:prstGeom prst="rect">
            <a:avLst/>
          </a:prstGeom>
        </p:spPr>
      </p:pic>
      <p:sp>
        <p:nvSpPr>
          <p:cNvPr id="5" name="TextBox 4">
            <a:extLst>
              <a:ext uri="{FF2B5EF4-FFF2-40B4-BE49-F238E27FC236}">
                <a16:creationId xmlns:a16="http://schemas.microsoft.com/office/drawing/2014/main" id="{324BBCE2-75C9-4066-9E03-7C8721C20E27}"/>
              </a:ext>
            </a:extLst>
          </p:cNvPr>
          <p:cNvSpPr txBox="1"/>
          <p:nvPr/>
        </p:nvSpPr>
        <p:spPr>
          <a:xfrm>
            <a:off x="5845300" y="3151732"/>
            <a:ext cx="2873703" cy="646331"/>
          </a:xfrm>
          <a:prstGeom prst="rect">
            <a:avLst/>
          </a:prstGeom>
          <a:noFill/>
        </p:spPr>
        <p:txBody>
          <a:bodyPr wrap="square" rtlCol="0">
            <a:spAutoFit/>
          </a:bodyPr>
          <a:lstStyle/>
          <a:p>
            <a:r>
              <a:rPr lang="en-US" sz="1200" dirty="0">
                <a:solidFill>
                  <a:srgbClr val="FF0000"/>
                </a:solidFill>
              </a:rPr>
              <a:t>Your </a:t>
            </a:r>
            <a:r>
              <a:rPr lang="en-US" sz="1200" dirty="0" err="1">
                <a:solidFill>
                  <a:srgbClr val="FF0000"/>
                </a:solidFill>
              </a:rPr>
              <a:t>WiFi</a:t>
            </a:r>
            <a:r>
              <a:rPr lang="en-US" sz="1200" dirty="0">
                <a:solidFill>
                  <a:srgbClr val="FF0000"/>
                </a:solidFill>
              </a:rPr>
              <a:t> must be connected in order to download the necessary files related to a Spring Starter Project.</a:t>
            </a:r>
          </a:p>
        </p:txBody>
      </p:sp>
      <p:sp>
        <p:nvSpPr>
          <p:cNvPr id="11" name="Title 2">
            <a:extLst>
              <a:ext uri="{FF2B5EF4-FFF2-40B4-BE49-F238E27FC236}">
                <a16:creationId xmlns:a16="http://schemas.microsoft.com/office/drawing/2014/main" id="{926627DD-051B-4EB1-82D8-27E54539FC9F}"/>
              </a:ext>
            </a:extLst>
          </p:cNvPr>
          <p:cNvSpPr txBox="1">
            <a:spLocks/>
          </p:cNvSpPr>
          <p:nvPr/>
        </p:nvSpPr>
        <p:spPr>
          <a:xfrm>
            <a:off x="407651" y="327862"/>
            <a:ext cx="7813229" cy="1052829"/>
          </a:xfrm>
          <a:prstGeom prst="rect">
            <a:avLst/>
          </a:prstGeom>
        </p:spPr>
        <p:txBody>
          <a:bodyPr>
            <a:noAutofit/>
          </a:bodyPr>
          <a:lstStyle>
            <a:lvl1pPr algn="l" defTabSz="457200" rtl="0" eaLnBrk="1" latinLnBrk="0" hangingPunct="1">
              <a:spcBef>
                <a:spcPct val="0"/>
              </a:spcBef>
              <a:buNone/>
              <a:defRPr sz="3200" kern="1200" baseline="0">
                <a:solidFill>
                  <a:schemeClr val="bg1">
                    <a:lumMod val="50000"/>
                  </a:schemeClr>
                </a:solidFill>
                <a:latin typeface="Arial"/>
                <a:ea typeface="+mj-ea"/>
                <a:cs typeface="Arial"/>
              </a:defRPr>
            </a:lvl1pPr>
          </a:lstStyle>
          <a:p>
            <a:r>
              <a:rPr lang="en-US" b="1" dirty="0">
                <a:solidFill>
                  <a:schemeClr val="tx1"/>
                </a:solidFill>
                <a:latin typeface="Amasis MT Pro Black" panose="02040A04050005020304" pitchFamily="18" charset="0"/>
              </a:rPr>
              <a:t>Exercise 1 – Create your first project</a:t>
            </a:r>
            <a:endParaRPr lang="en-SG" b="1"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3622234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1B1003-4725-47D0-8215-577813BAAE15}"/>
              </a:ext>
            </a:extLst>
          </p:cNvPr>
          <p:cNvSpPr>
            <a:spLocks noGrp="1"/>
          </p:cNvSpPr>
          <p:nvPr>
            <p:ph type="sldNum" sz="quarter" idx="12"/>
          </p:nvPr>
        </p:nvSpPr>
        <p:spPr/>
        <p:txBody>
          <a:bodyPr/>
          <a:lstStyle/>
          <a:p>
            <a:fld id="{6767FADE-2612-3649-B495-F644A23F288B}" type="slidenum">
              <a:rPr lang="en-US" smtClean="0"/>
              <a:pPr/>
              <a:t>26</a:t>
            </a:fld>
            <a:endParaRPr lang="en-US"/>
          </a:p>
        </p:txBody>
      </p:sp>
      <p:sp>
        <p:nvSpPr>
          <p:cNvPr id="4" name="Content Placeholder 3">
            <a:extLst>
              <a:ext uri="{FF2B5EF4-FFF2-40B4-BE49-F238E27FC236}">
                <a16:creationId xmlns:a16="http://schemas.microsoft.com/office/drawing/2014/main" id="{3376E47A-2258-4C71-9BD0-EA37103DFA76}"/>
              </a:ext>
            </a:extLst>
          </p:cNvPr>
          <p:cNvSpPr>
            <a:spLocks noGrp="1"/>
          </p:cNvSpPr>
          <p:nvPr>
            <p:ph sz="quarter" idx="13"/>
          </p:nvPr>
        </p:nvSpPr>
        <p:spPr>
          <a:xfrm>
            <a:off x="665164" y="1651000"/>
            <a:ext cx="3123066" cy="3759200"/>
          </a:xfrm>
        </p:spPr>
        <p:txBody>
          <a:bodyPr/>
          <a:lstStyle/>
          <a:p>
            <a:pPr marL="457200" indent="-457200">
              <a:buFont typeface="+mj-lt"/>
              <a:buAutoNum type="arabicParenR" startAt="4"/>
            </a:pPr>
            <a:r>
              <a:rPr lang="en-US" dirty="0">
                <a:latin typeface="Amasis MT Pro" panose="02040504050005020304" pitchFamily="18" charset="0"/>
              </a:rPr>
              <a:t>Edit the details as shown.</a:t>
            </a:r>
          </a:p>
          <a:p>
            <a:pPr marL="457200" indent="-457200">
              <a:buFont typeface="+mj-lt"/>
              <a:buAutoNum type="arabicParenR" startAt="4"/>
            </a:pPr>
            <a:r>
              <a:rPr lang="en-US" dirty="0">
                <a:latin typeface="Amasis MT Pro" panose="02040504050005020304" pitchFamily="18" charset="0"/>
              </a:rPr>
              <a:t>Click </a:t>
            </a:r>
            <a:r>
              <a:rPr lang="en-US" b="1" dirty="0">
                <a:latin typeface="Amasis MT Pro" panose="02040504050005020304" pitchFamily="18" charset="0"/>
              </a:rPr>
              <a:t>Next.</a:t>
            </a:r>
            <a:endParaRPr lang="en-SG" b="1" dirty="0">
              <a:latin typeface="Amasis MT Pro" panose="02040504050005020304" pitchFamily="18" charset="0"/>
            </a:endParaRPr>
          </a:p>
        </p:txBody>
      </p:sp>
      <p:pic>
        <p:nvPicPr>
          <p:cNvPr id="8" name="Picture 7">
            <a:extLst>
              <a:ext uri="{FF2B5EF4-FFF2-40B4-BE49-F238E27FC236}">
                <a16:creationId xmlns:a16="http://schemas.microsoft.com/office/drawing/2014/main" id="{6532F1E0-3F66-4A81-BD12-4D6BFEDF7736}"/>
              </a:ext>
            </a:extLst>
          </p:cNvPr>
          <p:cNvPicPr/>
          <p:nvPr/>
        </p:nvPicPr>
        <p:blipFill>
          <a:blip r:embed="rId3"/>
          <a:stretch>
            <a:fillRect/>
          </a:stretch>
        </p:blipFill>
        <p:spPr>
          <a:xfrm>
            <a:off x="8142288" y="179507"/>
            <a:ext cx="726450" cy="685800"/>
          </a:xfrm>
          <a:prstGeom prst="rect">
            <a:avLst/>
          </a:prstGeom>
        </p:spPr>
      </p:pic>
      <p:sp>
        <p:nvSpPr>
          <p:cNvPr id="5" name="TextBox 4">
            <a:extLst>
              <a:ext uri="{FF2B5EF4-FFF2-40B4-BE49-F238E27FC236}">
                <a16:creationId xmlns:a16="http://schemas.microsoft.com/office/drawing/2014/main" id="{37043983-4A86-4FB7-BE18-C4353177AAD2}"/>
              </a:ext>
            </a:extLst>
          </p:cNvPr>
          <p:cNvSpPr txBox="1"/>
          <p:nvPr/>
        </p:nvSpPr>
        <p:spPr>
          <a:xfrm>
            <a:off x="1169749" y="3844499"/>
            <a:ext cx="2546784" cy="938719"/>
          </a:xfrm>
          <a:prstGeom prst="rect">
            <a:avLst/>
          </a:prstGeom>
          <a:noFill/>
        </p:spPr>
        <p:txBody>
          <a:bodyPr wrap="square" rtlCol="0">
            <a:spAutoFit/>
          </a:bodyPr>
          <a:lstStyle/>
          <a:p>
            <a:r>
              <a:rPr lang="en-US" sz="1100" dirty="0">
                <a:solidFill>
                  <a:srgbClr val="0070C0"/>
                </a:solidFill>
              </a:rPr>
              <a:t>Use naming convention for package:</a:t>
            </a:r>
          </a:p>
          <a:p>
            <a:r>
              <a:rPr lang="en-US" sz="1100" i="1" dirty="0">
                <a:solidFill>
                  <a:srgbClr val="0070C0"/>
                </a:solidFill>
                <a:highlight>
                  <a:srgbClr val="FFFF00"/>
                </a:highlight>
              </a:rPr>
              <a:t>studentClass.studentname.lp01</a:t>
            </a:r>
          </a:p>
          <a:p>
            <a:endParaRPr lang="en-US" sz="1100" dirty="0">
              <a:solidFill>
                <a:srgbClr val="0070C0"/>
              </a:solidFill>
            </a:endParaRPr>
          </a:p>
          <a:p>
            <a:r>
              <a:rPr lang="en-US" sz="1100" dirty="0">
                <a:solidFill>
                  <a:srgbClr val="0070C0"/>
                </a:solidFill>
              </a:rPr>
              <a:t>See screenshot for example</a:t>
            </a:r>
          </a:p>
          <a:p>
            <a:endParaRPr lang="en-US" sz="1100" dirty="0">
              <a:solidFill>
                <a:srgbClr val="FF0000"/>
              </a:solidFill>
            </a:endParaRPr>
          </a:p>
        </p:txBody>
      </p:sp>
      <p:pic>
        <p:nvPicPr>
          <p:cNvPr id="6" name="Picture 5">
            <a:extLst>
              <a:ext uri="{FF2B5EF4-FFF2-40B4-BE49-F238E27FC236}">
                <a16:creationId xmlns:a16="http://schemas.microsoft.com/office/drawing/2014/main" id="{F38C1FD9-8F13-4EA7-9FFF-15EA9797535A}"/>
              </a:ext>
            </a:extLst>
          </p:cNvPr>
          <p:cNvPicPr>
            <a:picLocks noChangeAspect="1"/>
          </p:cNvPicPr>
          <p:nvPr/>
        </p:nvPicPr>
        <p:blipFill>
          <a:blip r:embed="rId4"/>
          <a:stretch>
            <a:fillRect/>
          </a:stretch>
        </p:blipFill>
        <p:spPr>
          <a:xfrm>
            <a:off x="3783070" y="1264231"/>
            <a:ext cx="4771244" cy="4637314"/>
          </a:xfrm>
          <a:prstGeom prst="rect">
            <a:avLst/>
          </a:prstGeom>
        </p:spPr>
      </p:pic>
      <p:sp>
        <p:nvSpPr>
          <p:cNvPr id="9" name="TextBox 8">
            <a:extLst>
              <a:ext uri="{FF2B5EF4-FFF2-40B4-BE49-F238E27FC236}">
                <a16:creationId xmlns:a16="http://schemas.microsoft.com/office/drawing/2014/main" id="{089E5B98-FEEB-4483-A126-192FDD354C78}"/>
              </a:ext>
            </a:extLst>
          </p:cNvPr>
          <p:cNvSpPr txBox="1"/>
          <p:nvPr/>
        </p:nvSpPr>
        <p:spPr>
          <a:xfrm>
            <a:off x="1580322" y="3152001"/>
            <a:ext cx="2090342" cy="430887"/>
          </a:xfrm>
          <a:prstGeom prst="rect">
            <a:avLst/>
          </a:prstGeom>
          <a:noFill/>
        </p:spPr>
        <p:txBody>
          <a:bodyPr wrap="square" rtlCol="0">
            <a:spAutoFit/>
          </a:bodyPr>
          <a:lstStyle/>
          <a:p>
            <a:pPr algn="ctr"/>
            <a:r>
              <a:rPr lang="en-US" sz="1100" dirty="0">
                <a:solidFill>
                  <a:srgbClr val="0070C0"/>
                </a:solidFill>
              </a:rPr>
              <a:t>Java version 8 and above should work fine.</a:t>
            </a:r>
            <a:endParaRPr lang="en-SG" sz="1100" dirty="0">
              <a:solidFill>
                <a:srgbClr val="0070C0"/>
              </a:solidFill>
            </a:endParaRPr>
          </a:p>
        </p:txBody>
      </p:sp>
      <p:cxnSp>
        <p:nvCxnSpPr>
          <p:cNvPr id="11" name="Straight Arrow Connector 10">
            <a:extLst>
              <a:ext uri="{FF2B5EF4-FFF2-40B4-BE49-F238E27FC236}">
                <a16:creationId xmlns:a16="http://schemas.microsoft.com/office/drawing/2014/main" id="{BEE6EEB1-9592-4649-BCC0-6EE1E8531081}"/>
              </a:ext>
            </a:extLst>
          </p:cNvPr>
          <p:cNvCxnSpPr>
            <a:cxnSpLocks/>
            <a:stCxn id="9" idx="3"/>
          </p:cNvCxnSpPr>
          <p:nvPr/>
        </p:nvCxnSpPr>
        <p:spPr>
          <a:xfrm>
            <a:off x="3670664" y="3367445"/>
            <a:ext cx="1060362" cy="6155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074A7581-CEFF-4E45-80F9-F3556FDA582D}"/>
              </a:ext>
            </a:extLst>
          </p:cNvPr>
          <p:cNvSpPr txBox="1"/>
          <p:nvPr/>
        </p:nvSpPr>
        <p:spPr>
          <a:xfrm>
            <a:off x="255590" y="5300195"/>
            <a:ext cx="3570514" cy="830997"/>
          </a:xfrm>
          <a:prstGeom prst="rect">
            <a:avLst/>
          </a:prstGeom>
          <a:noFill/>
        </p:spPr>
        <p:txBody>
          <a:bodyPr wrap="square" rtlCol="0">
            <a:spAutoFit/>
          </a:bodyPr>
          <a:lstStyle/>
          <a:p>
            <a:endParaRPr lang="en-US" sz="1200" dirty="0">
              <a:solidFill>
                <a:srgbClr val="FF0000"/>
              </a:solidFill>
            </a:endParaRPr>
          </a:p>
          <a:p>
            <a:r>
              <a:rPr lang="en-US" sz="1200" dirty="0">
                <a:solidFill>
                  <a:srgbClr val="FF0000"/>
                </a:solidFill>
              </a:rPr>
              <a:t>Note:</a:t>
            </a:r>
          </a:p>
          <a:p>
            <a:r>
              <a:rPr lang="en-US" sz="1200" dirty="0">
                <a:solidFill>
                  <a:srgbClr val="FF0000"/>
                </a:solidFill>
              </a:rPr>
              <a:t>Package names will be checked for submissions, including graded assignment submissions. </a:t>
            </a:r>
            <a:endParaRPr lang="en-SG" sz="1200" dirty="0">
              <a:solidFill>
                <a:srgbClr val="FF0000"/>
              </a:solidFill>
            </a:endParaRPr>
          </a:p>
        </p:txBody>
      </p:sp>
      <p:sp>
        <p:nvSpPr>
          <p:cNvPr id="13" name="Rectangle 12">
            <a:extLst>
              <a:ext uri="{FF2B5EF4-FFF2-40B4-BE49-F238E27FC236}">
                <a16:creationId xmlns:a16="http://schemas.microsoft.com/office/drawing/2014/main" id="{A20563BB-F61D-45C5-AD60-4C927B3EAFE9}"/>
              </a:ext>
            </a:extLst>
          </p:cNvPr>
          <p:cNvSpPr/>
          <p:nvPr/>
        </p:nvSpPr>
        <p:spPr>
          <a:xfrm>
            <a:off x="4731025" y="3567500"/>
            <a:ext cx="864704" cy="138499"/>
          </a:xfrm>
          <a:prstGeom prst="rect">
            <a:avLst/>
          </a:prstGeom>
          <a:solidFill>
            <a:srgbClr val="FFFF00">
              <a:alpha val="1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A02C3205-C124-4360-ABB5-B3B27987B25C}"/>
              </a:ext>
            </a:extLst>
          </p:cNvPr>
          <p:cNvSpPr/>
          <p:nvPr/>
        </p:nvSpPr>
        <p:spPr>
          <a:xfrm>
            <a:off x="4731025" y="2435558"/>
            <a:ext cx="437322" cy="180169"/>
          </a:xfrm>
          <a:prstGeom prst="rect">
            <a:avLst/>
          </a:prstGeom>
          <a:solidFill>
            <a:srgbClr val="FFFF00">
              <a:alpha val="1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033EE828-FBD3-488C-AC52-3F210C5A93DF}"/>
              </a:ext>
            </a:extLst>
          </p:cNvPr>
          <p:cNvSpPr/>
          <p:nvPr/>
        </p:nvSpPr>
        <p:spPr>
          <a:xfrm>
            <a:off x="4731025" y="3740373"/>
            <a:ext cx="437322" cy="255157"/>
          </a:xfrm>
          <a:prstGeom prst="rect">
            <a:avLst/>
          </a:prstGeom>
          <a:solidFill>
            <a:srgbClr val="FFFF00">
              <a:alpha val="1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1C33518A-F31F-4DD5-BDE7-352E3ABE9395}"/>
              </a:ext>
            </a:extLst>
          </p:cNvPr>
          <p:cNvSpPr/>
          <p:nvPr/>
        </p:nvSpPr>
        <p:spPr>
          <a:xfrm>
            <a:off x="4731025" y="4161359"/>
            <a:ext cx="1540565" cy="208251"/>
          </a:xfrm>
          <a:prstGeom prst="rect">
            <a:avLst/>
          </a:prstGeom>
          <a:solidFill>
            <a:srgbClr val="FFFF00">
              <a:alpha val="1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2EBCCBF6-2527-48D8-A78F-8026FBDD0CF2}"/>
              </a:ext>
            </a:extLst>
          </p:cNvPr>
          <p:cNvSpPr/>
          <p:nvPr/>
        </p:nvSpPr>
        <p:spPr>
          <a:xfrm>
            <a:off x="4731025" y="4460576"/>
            <a:ext cx="1060362" cy="208251"/>
          </a:xfrm>
          <a:prstGeom prst="rect">
            <a:avLst/>
          </a:prstGeom>
          <a:solidFill>
            <a:srgbClr val="FFFF00">
              <a:alpha val="1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8" name="Title 2">
            <a:extLst>
              <a:ext uri="{FF2B5EF4-FFF2-40B4-BE49-F238E27FC236}">
                <a16:creationId xmlns:a16="http://schemas.microsoft.com/office/drawing/2014/main" id="{BD22D1E4-E0F5-42EB-9AF5-3635323A3429}"/>
              </a:ext>
            </a:extLst>
          </p:cNvPr>
          <p:cNvSpPr>
            <a:spLocks noGrp="1"/>
          </p:cNvSpPr>
          <p:nvPr>
            <p:ph type="title"/>
          </p:nvPr>
        </p:nvSpPr>
        <p:spPr>
          <a:xfrm>
            <a:off x="255590" y="253255"/>
            <a:ext cx="7813229" cy="1052829"/>
          </a:xfrm>
        </p:spPr>
        <p:txBody>
          <a:bodyPr>
            <a:noAutofit/>
          </a:bodyPr>
          <a:lstStyle/>
          <a:p>
            <a:r>
              <a:rPr lang="en-US" b="1" dirty="0">
                <a:solidFill>
                  <a:schemeClr val="tx1"/>
                </a:solidFill>
                <a:latin typeface="Amasis MT Pro Black" panose="02040A04050005020304" pitchFamily="18" charset="0"/>
              </a:rPr>
              <a:t>Exercise 1 – Create your first project</a:t>
            </a:r>
            <a:endParaRPr lang="en-SG" b="1"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2935626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1B1003-4725-47D0-8215-577813BAAE15}"/>
              </a:ext>
            </a:extLst>
          </p:cNvPr>
          <p:cNvSpPr>
            <a:spLocks noGrp="1"/>
          </p:cNvSpPr>
          <p:nvPr>
            <p:ph type="sldNum" sz="quarter" idx="12"/>
          </p:nvPr>
        </p:nvSpPr>
        <p:spPr/>
        <p:txBody>
          <a:bodyPr/>
          <a:lstStyle/>
          <a:p>
            <a:fld id="{6767FADE-2612-3649-B495-F644A23F288B}" type="slidenum">
              <a:rPr lang="en-US" smtClean="0"/>
              <a:pPr/>
              <a:t>27</a:t>
            </a:fld>
            <a:endParaRPr lang="en-US"/>
          </a:p>
        </p:txBody>
      </p:sp>
      <p:sp>
        <p:nvSpPr>
          <p:cNvPr id="4" name="Content Placeholder 3">
            <a:extLst>
              <a:ext uri="{FF2B5EF4-FFF2-40B4-BE49-F238E27FC236}">
                <a16:creationId xmlns:a16="http://schemas.microsoft.com/office/drawing/2014/main" id="{3376E47A-2258-4C71-9BD0-EA37103DFA76}"/>
              </a:ext>
            </a:extLst>
          </p:cNvPr>
          <p:cNvSpPr>
            <a:spLocks noGrp="1"/>
          </p:cNvSpPr>
          <p:nvPr>
            <p:ph sz="quarter" idx="13"/>
          </p:nvPr>
        </p:nvSpPr>
        <p:spPr>
          <a:xfrm>
            <a:off x="509520" y="1680183"/>
            <a:ext cx="3819751" cy="3759200"/>
          </a:xfrm>
        </p:spPr>
        <p:txBody>
          <a:bodyPr/>
          <a:lstStyle/>
          <a:p>
            <a:pPr marL="457200" indent="-457200">
              <a:buFont typeface="+mj-lt"/>
              <a:buAutoNum type="arabicParenR" startAt="6"/>
            </a:pPr>
            <a:r>
              <a:rPr lang="en-US" dirty="0">
                <a:latin typeface="Amasis MT Pro" panose="02040504050005020304" pitchFamily="18" charset="0"/>
              </a:rPr>
              <a:t>Select the following dependencies:</a:t>
            </a:r>
          </a:p>
          <a:p>
            <a:pPr lvl="1"/>
            <a:r>
              <a:rPr lang="en-US" b="1" dirty="0">
                <a:latin typeface="Amasis MT Pro" panose="02040504050005020304" pitchFamily="18" charset="0"/>
              </a:rPr>
              <a:t>Spring Boot </a:t>
            </a:r>
            <a:r>
              <a:rPr lang="en-US" b="1" dirty="0" err="1">
                <a:latin typeface="Amasis MT Pro" panose="02040504050005020304" pitchFamily="18" charset="0"/>
              </a:rPr>
              <a:t>DevTools</a:t>
            </a:r>
            <a:endParaRPr lang="en-US" b="1" dirty="0">
              <a:latin typeface="Amasis MT Pro" panose="02040504050005020304" pitchFamily="18" charset="0"/>
            </a:endParaRPr>
          </a:p>
          <a:p>
            <a:pPr lvl="1"/>
            <a:r>
              <a:rPr lang="en-US" b="1" dirty="0">
                <a:latin typeface="Amasis MT Pro" panose="02040504050005020304" pitchFamily="18" charset="0"/>
              </a:rPr>
              <a:t>Spring Web</a:t>
            </a:r>
          </a:p>
          <a:p>
            <a:pPr lvl="1"/>
            <a:r>
              <a:rPr lang="en-US" b="1" dirty="0" err="1">
                <a:latin typeface="Amasis MT Pro" panose="02040504050005020304" pitchFamily="18" charset="0"/>
              </a:rPr>
              <a:t>Thymeleaf</a:t>
            </a:r>
            <a:endParaRPr lang="en-US" b="1" dirty="0">
              <a:latin typeface="Amasis MT Pro" panose="02040504050005020304" pitchFamily="18" charset="0"/>
            </a:endParaRPr>
          </a:p>
          <a:p>
            <a:pPr marL="457200" lvl="1" indent="0">
              <a:buNone/>
            </a:pPr>
            <a:endParaRPr lang="en-US" dirty="0">
              <a:latin typeface="Amasis MT Pro" panose="02040504050005020304" pitchFamily="18" charset="0"/>
            </a:endParaRPr>
          </a:p>
          <a:p>
            <a:pPr marL="457200" indent="-457200">
              <a:buFont typeface="+mj-lt"/>
              <a:buAutoNum type="arabicParenR" startAt="7"/>
            </a:pPr>
            <a:r>
              <a:rPr lang="en-US" dirty="0">
                <a:latin typeface="Amasis MT Pro" panose="02040504050005020304" pitchFamily="18" charset="0"/>
              </a:rPr>
              <a:t>Click </a:t>
            </a:r>
            <a:r>
              <a:rPr lang="en-US" b="1" dirty="0">
                <a:latin typeface="Amasis MT Pro" panose="02040504050005020304" pitchFamily="18" charset="0"/>
              </a:rPr>
              <a:t>Finish</a:t>
            </a:r>
            <a:r>
              <a:rPr lang="en-US" dirty="0">
                <a:latin typeface="Amasis MT Pro" panose="02040504050005020304" pitchFamily="18" charset="0"/>
              </a:rPr>
              <a:t>.</a:t>
            </a:r>
            <a:endParaRPr lang="en-SG" dirty="0">
              <a:latin typeface="Amasis MT Pro" panose="02040504050005020304" pitchFamily="18" charset="0"/>
            </a:endParaRPr>
          </a:p>
          <a:p>
            <a:pPr lvl="1"/>
            <a:endParaRPr lang="en-SG" dirty="0"/>
          </a:p>
        </p:txBody>
      </p:sp>
      <p:pic>
        <p:nvPicPr>
          <p:cNvPr id="6" name="Picture 5">
            <a:extLst>
              <a:ext uri="{FF2B5EF4-FFF2-40B4-BE49-F238E27FC236}">
                <a16:creationId xmlns:a16="http://schemas.microsoft.com/office/drawing/2014/main" id="{708B45E6-5E42-4420-B1F0-059F348D26CA}"/>
              </a:ext>
            </a:extLst>
          </p:cNvPr>
          <p:cNvPicPr/>
          <p:nvPr/>
        </p:nvPicPr>
        <p:blipFill>
          <a:blip r:embed="rId3"/>
          <a:stretch>
            <a:fillRect/>
          </a:stretch>
        </p:blipFill>
        <p:spPr>
          <a:xfrm>
            <a:off x="4201886" y="1284515"/>
            <a:ext cx="4354286" cy="4767942"/>
          </a:xfrm>
          <a:prstGeom prst="rect">
            <a:avLst/>
          </a:prstGeom>
        </p:spPr>
      </p:pic>
      <p:sp>
        <p:nvSpPr>
          <p:cNvPr id="7" name="Rectangle 6">
            <a:extLst>
              <a:ext uri="{FF2B5EF4-FFF2-40B4-BE49-F238E27FC236}">
                <a16:creationId xmlns:a16="http://schemas.microsoft.com/office/drawing/2014/main" id="{09122679-7D4D-4F69-BC4F-352C34A72D77}"/>
              </a:ext>
            </a:extLst>
          </p:cNvPr>
          <p:cNvSpPr/>
          <p:nvPr/>
        </p:nvSpPr>
        <p:spPr>
          <a:xfrm>
            <a:off x="6379029" y="3265714"/>
            <a:ext cx="1219200" cy="56605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8" name="Picture 7">
            <a:extLst>
              <a:ext uri="{FF2B5EF4-FFF2-40B4-BE49-F238E27FC236}">
                <a16:creationId xmlns:a16="http://schemas.microsoft.com/office/drawing/2014/main" id="{3DD421B8-0EB6-461C-A254-55E0633747E7}"/>
              </a:ext>
            </a:extLst>
          </p:cNvPr>
          <p:cNvPicPr/>
          <p:nvPr/>
        </p:nvPicPr>
        <p:blipFill>
          <a:blip r:embed="rId4"/>
          <a:stretch>
            <a:fillRect/>
          </a:stretch>
        </p:blipFill>
        <p:spPr>
          <a:xfrm>
            <a:off x="8142288" y="179507"/>
            <a:ext cx="726450" cy="685800"/>
          </a:xfrm>
          <a:prstGeom prst="rect">
            <a:avLst/>
          </a:prstGeom>
        </p:spPr>
      </p:pic>
      <p:sp>
        <p:nvSpPr>
          <p:cNvPr id="10" name="Title 2">
            <a:extLst>
              <a:ext uri="{FF2B5EF4-FFF2-40B4-BE49-F238E27FC236}">
                <a16:creationId xmlns:a16="http://schemas.microsoft.com/office/drawing/2014/main" id="{221086E1-3FEB-4FEB-8441-A0807860D204}"/>
              </a:ext>
            </a:extLst>
          </p:cNvPr>
          <p:cNvSpPr>
            <a:spLocks noGrp="1"/>
          </p:cNvSpPr>
          <p:nvPr>
            <p:ph type="title"/>
          </p:nvPr>
        </p:nvSpPr>
        <p:spPr>
          <a:xfrm>
            <a:off x="275262" y="238842"/>
            <a:ext cx="7813229" cy="1052829"/>
          </a:xfrm>
        </p:spPr>
        <p:txBody>
          <a:bodyPr>
            <a:noAutofit/>
          </a:bodyPr>
          <a:lstStyle/>
          <a:p>
            <a:r>
              <a:rPr lang="en-US" b="1" dirty="0">
                <a:solidFill>
                  <a:schemeClr val="tx1"/>
                </a:solidFill>
                <a:latin typeface="Amasis MT Pro Black" panose="02040A04050005020304" pitchFamily="18" charset="0"/>
              </a:rPr>
              <a:t>Exercise 1 – Create your first project</a:t>
            </a:r>
            <a:endParaRPr lang="en-SG" b="1"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3885589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965EDD-760D-48D5-AA94-E24BCF845920}"/>
              </a:ext>
            </a:extLst>
          </p:cNvPr>
          <p:cNvPicPr>
            <a:picLocks noChangeAspect="1"/>
          </p:cNvPicPr>
          <p:nvPr/>
        </p:nvPicPr>
        <p:blipFill>
          <a:blip r:embed="rId3"/>
          <a:stretch>
            <a:fillRect/>
          </a:stretch>
        </p:blipFill>
        <p:spPr>
          <a:xfrm>
            <a:off x="927423" y="2153145"/>
            <a:ext cx="6656133" cy="4042748"/>
          </a:xfrm>
          <a:prstGeom prst="rect">
            <a:avLst/>
          </a:prstGeom>
        </p:spPr>
      </p:pic>
      <p:sp>
        <p:nvSpPr>
          <p:cNvPr id="2" name="Slide Number Placeholder 1">
            <a:extLst>
              <a:ext uri="{FF2B5EF4-FFF2-40B4-BE49-F238E27FC236}">
                <a16:creationId xmlns:a16="http://schemas.microsoft.com/office/drawing/2014/main" id="{501B1003-4725-47D0-8215-577813BAAE15}"/>
              </a:ext>
            </a:extLst>
          </p:cNvPr>
          <p:cNvSpPr>
            <a:spLocks noGrp="1"/>
          </p:cNvSpPr>
          <p:nvPr>
            <p:ph type="sldNum" sz="quarter" idx="12"/>
          </p:nvPr>
        </p:nvSpPr>
        <p:spPr/>
        <p:txBody>
          <a:bodyPr/>
          <a:lstStyle/>
          <a:p>
            <a:fld id="{6767FADE-2612-3649-B495-F644A23F288B}" type="slidenum">
              <a:rPr lang="en-US" smtClean="0"/>
              <a:pPr/>
              <a:t>28</a:t>
            </a:fld>
            <a:endParaRPr lang="en-US"/>
          </a:p>
        </p:txBody>
      </p:sp>
      <p:sp>
        <p:nvSpPr>
          <p:cNvPr id="4" name="Content Placeholder 3">
            <a:extLst>
              <a:ext uri="{FF2B5EF4-FFF2-40B4-BE49-F238E27FC236}">
                <a16:creationId xmlns:a16="http://schemas.microsoft.com/office/drawing/2014/main" id="{3376E47A-2258-4C71-9BD0-EA37103DFA76}"/>
              </a:ext>
            </a:extLst>
          </p:cNvPr>
          <p:cNvSpPr>
            <a:spLocks noGrp="1"/>
          </p:cNvSpPr>
          <p:nvPr>
            <p:ph sz="quarter" idx="13"/>
          </p:nvPr>
        </p:nvSpPr>
        <p:spPr/>
        <p:txBody>
          <a:bodyPr/>
          <a:lstStyle/>
          <a:p>
            <a:pPr marL="457200" indent="-457200">
              <a:buFont typeface="+mj-lt"/>
              <a:buAutoNum type="arabicParenR" startAt="8"/>
            </a:pPr>
            <a:r>
              <a:rPr lang="en-US" dirty="0">
                <a:latin typeface="Amasis MT Pro" panose="02040504050005020304" pitchFamily="18" charset="0"/>
              </a:rPr>
              <a:t>You should see the below project folder structure</a:t>
            </a:r>
            <a:endParaRPr lang="en-SG" dirty="0">
              <a:latin typeface="Amasis MT Pro" panose="02040504050005020304" pitchFamily="18" charset="0"/>
            </a:endParaRPr>
          </a:p>
        </p:txBody>
      </p:sp>
      <p:sp>
        <p:nvSpPr>
          <p:cNvPr id="7" name="TextBox 6">
            <a:extLst>
              <a:ext uri="{FF2B5EF4-FFF2-40B4-BE49-F238E27FC236}">
                <a16:creationId xmlns:a16="http://schemas.microsoft.com/office/drawing/2014/main" id="{087D6A88-3B3D-4F95-8FEB-B8C1C0BE3F61}"/>
              </a:ext>
            </a:extLst>
          </p:cNvPr>
          <p:cNvSpPr txBox="1"/>
          <p:nvPr/>
        </p:nvSpPr>
        <p:spPr>
          <a:xfrm>
            <a:off x="5599382" y="4171259"/>
            <a:ext cx="2873829" cy="1754326"/>
          </a:xfrm>
          <a:prstGeom prst="rect">
            <a:avLst/>
          </a:prstGeom>
          <a:solidFill>
            <a:schemeClr val="bg1"/>
          </a:solidFill>
          <a:ln>
            <a:solidFill>
              <a:schemeClr val="tx1"/>
            </a:solidFill>
          </a:ln>
        </p:spPr>
        <p:txBody>
          <a:bodyPr wrap="square" rtlCol="0">
            <a:spAutoFit/>
          </a:bodyPr>
          <a:lstStyle/>
          <a:p>
            <a:r>
              <a:rPr lang="en-US" sz="1200" dirty="0">
                <a:solidFill>
                  <a:srgbClr val="FF0000"/>
                </a:solidFill>
              </a:rPr>
              <a:t>Check that your project has:</a:t>
            </a:r>
          </a:p>
          <a:p>
            <a:pPr marL="285750" indent="-285750">
              <a:buFontTx/>
              <a:buChar char="-"/>
            </a:pPr>
            <a:r>
              <a:rPr lang="en-US" sz="1200" dirty="0">
                <a:solidFill>
                  <a:srgbClr val="FF0000"/>
                </a:solidFill>
              </a:rPr>
              <a:t>Similar project structure to the image shown here</a:t>
            </a:r>
          </a:p>
          <a:p>
            <a:pPr marL="285750" indent="-285750">
              <a:buFontTx/>
              <a:buChar char="-"/>
            </a:pPr>
            <a:r>
              <a:rPr lang="en-US" sz="1200" dirty="0">
                <a:solidFill>
                  <a:srgbClr val="FF0000"/>
                </a:solidFill>
              </a:rPr>
              <a:t>Lp01Application.java (This file is generated by default.)</a:t>
            </a:r>
          </a:p>
          <a:p>
            <a:pPr marL="285750" indent="-285750">
              <a:buFontTx/>
              <a:buChar char="-"/>
            </a:pPr>
            <a:r>
              <a:rPr lang="en-US" sz="1200" dirty="0">
                <a:solidFill>
                  <a:srgbClr val="FF0000"/>
                </a:solidFill>
              </a:rPr>
              <a:t>No red lines or exclamation marks</a:t>
            </a:r>
          </a:p>
          <a:p>
            <a:endParaRPr lang="en-US" sz="1200" dirty="0">
              <a:solidFill>
                <a:srgbClr val="FF0000"/>
              </a:solidFill>
            </a:endParaRPr>
          </a:p>
          <a:p>
            <a:r>
              <a:rPr lang="en-US" sz="1200" dirty="0">
                <a:solidFill>
                  <a:srgbClr val="FF0000"/>
                </a:solidFill>
              </a:rPr>
              <a:t>Inform your lecturer if the project does not look right at this stage.</a:t>
            </a:r>
            <a:endParaRPr lang="en-SG" sz="1200" dirty="0">
              <a:solidFill>
                <a:srgbClr val="FF0000"/>
              </a:solidFill>
            </a:endParaRPr>
          </a:p>
        </p:txBody>
      </p:sp>
      <p:pic>
        <p:nvPicPr>
          <p:cNvPr id="8" name="Picture 7">
            <a:extLst>
              <a:ext uri="{FF2B5EF4-FFF2-40B4-BE49-F238E27FC236}">
                <a16:creationId xmlns:a16="http://schemas.microsoft.com/office/drawing/2014/main" id="{18CF2930-CFA4-44C7-A456-37EB980744AA}"/>
              </a:ext>
            </a:extLst>
          </p:cNvPr>
          <p:cNvPicPr/>
          <p:nvPr/>
        </p:nvPicPr>
        <p:blipFill>
          <a:blip r:embed="rId4"/>
          <a:stretch>
            <a:fillRect/>
          </a:stretch>
        </p:blipFill>
        <p:spPr>
          <a:xfrm>
            <a:off x="8142288" y="179507"/>
            <a:ext cx="726450" cy="685800"/>
          </a:xfrm>
          <a:prstGeom prst="rect">
            <a:avLst/>
          </a:prstGeom>
        </p:spPr>
      </p:pic>
      <p:sp>
        <p:nvSpPr>
          <p:cNvPr id="10" name="Title 2">
            <a:extLst>
              <a:ext uri="{FF2B5EF4-FFF2-40B4-BE49-F238E27FC236}">
                <a16:creationId xmlns:a16="http://schemas.microsoft.com/office/drawing/2014/main" id="{368312A8-5FD9-4F0B-A113-1B3D38F0D07E}"/>
              </a:ext>
            </a:extLst>
          </p:cNvPr>
          <p:cNvSpPr>
            <a:spLocks noGrp="1"/>
          </p:cNvSpPr>
          <p:nvPr>
            <p:ph type="title"/>
          </p:nvPr>
        </p:nvSpPr>
        <p:spPr>
          <a:xfrm>
            <a:off x="144614" y="316210"/>
            <a:ext cx="7813229" cy="1052829"/>
          </a:xfrm>
        </p:spPr>
        <p:txBody>
          <a:bodyPr>
            <a:noAutofit/>
          </a:bodyPr>
          <a:lstStyle/>
          <a:p>
            <a:r>
              <a:rPr lang="en-US" b="1" dirty="0">
                <a:solidFill>
                  <a:schemeClr val="tx1"/>
                </a:solidFill>
                <a:latin typeface="Amasis MT Pro Black" panose="02040A04050005020304" pitchFamily="18" charset="0"/>
              </a:rPr>
              <a:t>Exercise 1 – Create your first project</a:t>
            </a:r>
            <a:endParaRPr lang="en-SG" b="1"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2159219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611D13-70C5-4D98-B312-5D713EC1CC52}"/>
              </a:ext>
            </a:extLst>
          </p:cNvPr>
          <p:cNvPicPr>
            <a:picLocks noChangeAspect="1"/>
          </p:cNvPicPr>
          <p:nvPr/>
        </p:nvPicPr>
        <p:blipFill>
          <a:blip r:embed="rId3"/>
          <a:stretch>
            <a:fillRect/>
          </a:stretch>
        </p:blipFill>
        <p:spPr>
          <a:xfrm>
            <a:off x="2980374" y="1091589"/>
            <a:ext cx="2790869" cy="5027936"/>
          </a:xfrm>
          <a:prstGeom prst="rect">
            <a:avLst/>
          </a:prstGeom>
          <a:ln>
            <a:solidFill>
              <a:schemeClr val="tx1"/>
            </a:solidFill>
          </a:ln>
        </p:spPr>
      </p:pic>
      <p:sp>
        <p:nvSpPr>
          <p:cNvPr id="2" name="Slide Number Placeholder 1">
            <a:extLst>
              <a:ext uri="{FF2B5EF4-FFF2-40B4-BE49-F238E27FC236}">
                <a16:creationId xmlns:a16="http://schemas.microsoft.com/office/drawing/2014/main" id="{539F471E-97B7-45F7-929B-086235951DF4}"/>
              </a:ext>
            </a:extLst>
          </p:cNvPr>
          <p:cNvSpPr>
            <a:spLocks noGrp="1"/>
          </p:cNvSpPr>
          <p:nvPr>
            <p:ph type="sldNum" sz="quarter" idx="12"/>
          </p:nvPr>
        </p:nvSpPr>
        <p:spPr/>
        <p:txBody>
          <a:bodyPr/>
          <a:lstStyle/>
          <a:p>
            <a:fld id="{6767FADE-2612-3649-B495-F644A23F288B}" type="slidenum">
              <a:rPr lang="en-US" smtClean="0"/>
              <a:pPr/>
              <a:t>29</a:t>
            </a:fld>
            <a:endParaRPr lang="en-US"/>
          </a:p>
        </p:txBody>
      </p:sp>
      <p:sp>
        <p:nvSpPr>
          <p:cNvPr id="3" name="Title 2">
            <a:extLst>
              <a:ext uri="{FF2B5EF4-FFF2-40B4-BE49-F238E27FC236}">
                <a16:creationId xmlns:a16="http://schemas.microsoft.com/office/drawing/2014/main" id="{E6616A95-B5F6-4551-AD9F-0D1113EC374E}"/>
              </a:ext>
            </a:extLst>
          </p:cNvPr>
          <p:cNvSpPr>
            <a:spLocks noGrp="1"/>
          </p:cNvSpPr>
          <p:nvPr>
            <p:ph type="title"/>
          </p:nvPr>
        </p:nvSpPr>
        <p:spPr>
          <a:xfrm>
            <a:off x="513887" y="261567"/>
            <a:ext cx="6211928" cy="604593"/>
          </a:xfrm>
        </p:spPr>
        <p:txBody>
          <a:bodyPr/>
          <a:lstStyle/>
          <a:p>
            <a:r>
              <a:rPr lang="en-US" dirty="0">
                <a:solidFill>
                  <a:schemeClr val="tx1"/>
                </a:solidFill>
                <a:latin typeface="Amasis MT Pro Black" panose="02040A04050005020304" pitchFamily="18" charset="0"/>
              </a:rPr>
              <a:t>Spring Boot project structure</a:t>
            </a:r>
            <a:endParaRPr lang="en-SG" dirty="0">
              <a:solidFill>
                <a:schemeClr val="tx1"/>
              </a:solidFill>
              <a:latin typeface="Amasis MT Pro Black" panose="02040A04050005020304" pitchFamily="18" charset="0"/>
            </a:endParaRPr>
          </a:p>
        </p:txBody>
      </p:sp>
      <p:sp>
        <p:nvSpPr>
          <p:cNvPr id="6" name="TextBox 5">
            <a:extLst>
              <a:ext uri="{FF2B5EF4-FFF2-40B4-BE49-F238E27FC236}">
                <a16:creationId xmlns:a16="http://schemas.microsoft.com/office/drawing/2014/main" id="{09AF6645-E138-42EC-BFAE-70A6168EEE81}"/>
              </a:ext>
            </a:extLst>
          </p:cNvPr>
          <p:cNvSpPr txBox="1"/>
          <p:nvPr/>
        </p:nvSpPr>
        <p:spPr>
          <a:xfrm>
            <a:off x="6725815" y="1622720"/>
            <a:ext cx="2267339" cy="1200329"/>
          </a:xfrm>
          <a:prstGeom prst="rect">
            <a:avLst/>
          </a:prstGeom>
          <a:noFill/>
        </p:spPr>
        <p:txBody>
          <a:bodyPr wrap="square" rtlCol="0">
            <a:spAutoFit/>
          </a:bodyPr>
          <a:lstStyle/>
          <a:p>
            <a:r>
              <a:rPr lang="en-US" sz="1200" b="1" dirty="0">
                <a:highlight>
                  <a:srgbClr val="FFFF00"/>
                </a:highlight>
              </a:rPr>
              <a:t>LP01Application.java </a:t>
            </a:r>
            <a:r>
              <a:rPr lang="en-US" sz="1200" dirty="0">
                <a:highlight>
                  <a:srgbClr val="FFFF00"/>
                </a:highlight>
              </a:rPr>
              <a:t>is automatically created for you. In it, you will find a main method. </a:t>
            </a:r>
          </a:p>
          <a:p>
            <a:r>
              <a:rPr lang="en-US" sz="1200" dirty="0">
                <a:highlight>
                  <a:srgbClr val="FFFF00"/>
                </a:highlight>
              </a:rPr>
              <a:t>This location will also be where you place Java files.</a:t>
            </a:r>
            <a:endParaRPr lang="en-SG" sz="1200" dirty="0">
              <a:highlight>
                <a:srgbClr val="FFFF00"/>
              </a:highlight>
            </a:endParaRPr>
          </a:p>
        </p:txBody>
      </p:sp>
      <p:sp>
        <p:nvSpPr>
          <p:cNvPr id="7" name="Rectangle 6">
            <a:extLst>
              <a:ext uri="{FF2B5EF4-FFF2-40B4-BE49-F238E27FC236}">
                <a16:creationId xmlns:a16="http://schemas.microsoft.com/office/drawing/2014/main" id="{485103A6-1863-4E12-902E-21DCB7F9BB35}"/>
              </a:ext>
            </a:extLst>
          </p:cNvPr>
          <p:cNvSpPr/>
          <p:nvPr/>
        </p:nvSpPr>
        <p:spPr>
          <a:xfrm>
            <a:off x="3693307" y="2672019"/>
            <a:ext cx="1408923" cy="22393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9" name="Connector: Elbow 8">
            <a:extLst>
              <a:ext uri="{FF2B5EF4-FFF2-40B4-BE49-F238E27FC236}">
                <a16:creationId xmlns:a16="http://schemas.microsoft.com/office/drawing/2014/main" id="{0974073A-7715-4513-AA04-0386E39F485C}"/>
              </a:ext>
            </a:extLst>
          </p:cNvPr>
          <p:cNvCxnSpPr>
            <a:cxnSpLocks/>
            <a:stCxn id="7" idx="3"/>
            <a:endCxn id="6" idx="1"/>
          </p:cNvCxnSpPr>
          <p:nvPr/>
        </p:nvCxnSpPr>
        <p:spPr>
          <a:xfrm flipV="1">
            <a:off x="5102230" y="2222885"/>
            <a:ext cx="1623585" cy="561102"/>
          </a:xfrm>
          <a:prstGeom prst="bentConnector3">
            <a:avLst/>
          </a:prstGeom>
          <a:ln>
            <a:solidFill>
              <a:srgbClr val="FF33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14724EC3-880C-400B-A60D-9D3D144D4B89}"/>
              </a:ext>
            </a:extLst>
          </p:cNvPr>
          <p:cNvSpPr txBox="1"/>
          <p:nvPr/>
        </p:nvSpPr>
        <p:spPr>
          <a:xfrm>
            <a:off x="6859554" y="3982062"/>
            <a:ext cx="2133600" cy="461665"/>
          </a:xfrm>
          <a:prstGeom prst="rect">
            <a:avLst/>
          </a:prstGeom>
          <a:noFill/>
        </p:spPr>
        <p:txBody>
          <a:bodyPr wrap="square" rtlCol="0">
            <a:spAutoFit/>
          </a:bodyPr>
          <a:lstStyle/>
          <a:p>
            <a:r>
              <a:rPr lang="en-US" sz="1200" dirty="0">
                <a:highlight>
                  <a:srgbClr val="FFFF00"/>
                </a:highlight>
              </a:rPr>
              <a:t>This is where you will place HTML files.</a:t>
            </a:r>
            <a:endParaRPr lang="en-SG" sz="1200" dirty="0">
              <a:highlight>
                <a:srgbClr val="FFFF00"/>
              </a:highlight>
            </a:endParaRPr>
          </a:p>
        </p:txBody>
      </p:sp>
      <p:sp>
        <p:nvSpPr>
          <p:cNvPr id="11" name="TextBox 10">
            <a:extLst>
              <a:ext uri="{FF2B5EF4-FFF2-40B4-BE49-F238E27FC236}">
                <a16:creationId xmlns:a16="http://schemas.microsoft.com/office/drawing/2014/main" id="{2146E443-61CE-4935-8DDE-1716BBBE4A31}"/>
              </a:ext>
            </a:extLst>
          </p:cNvPr>
          <p:cNvSpPr txBox="1"/>
          <p:nvPr/>
        </p:nvSpPr>
        <p:spPr>
          <a:xfrm>
            <a:off x="6877538" y="3136091"/>
            <a:ext cx="2133600" cy="461665"/>
          </a:xfrm>
          <a:prstGeom prst="rect">
            <a:avLst/>
          </a:prstGeom>
          <a:noFill/>
        </p:spPr>
        <p:txBody>
          <a:bodyPr wrap="square" rtlCol="0">
            <a:spAutoFit/>
          </a:bodyPr>
          <a:lstStyle/>
          <a:p>
            <a:r>
              <a:rPr lang="en-US" sz="1200" dirty="0">
                <a:highlight>
                  <a:srgbClr val="FFFF00"/>
                </a:highlight>
              </a:rPr>
              <a:t>This is where you will place CSS, JS, and image files.</a:t>
            </a:r>
            <a:endParaRPr lang="en-SG" sz="1200" dirty="0">
              <a:highlight>
                <a:srgbClr val="FFFF00"/>
              </a:highlight>
            </a:endParaRPr>
          </a:p>
        </p:txBody>
      </p:sp>
      <p:sp>
        <p:nvSpPr>
          <p:cNvPr id="12" name="Rectangle 11">
            <a:extLst>
              <a:ext uri="{FF2B5EF4-FFF2-40B4-BE49-F238E27FC236}">
                <a16:creationId xmlns:a16="http://schemas.microsoft.com/office/drawing/2014/main" id="{31A0056F-6956-4542-B7FE-E7A53FC74021}"/>
              </a:ext>
            </a:extLst>
          </p:cNvPr>
          <p:cNvSpPr/>
          <p:nvPr/>
        </p:nvSpPr>
        <p:spPr>
          <a:xfrm>
            <a:off x="3526286" y="3552611"/>
            <a:ext cx="793103" cy="15814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C40FBA9F-7BE1-4BC8-B959-D6C72DB97BC2}"/>
              </a:ext>
            </a:extLst>
          </p:cNvPr>
          <p:cNvSpPr/>
          <p:nvPr/>
        </p:nvSpPr>
        <p:spPr>
          <a:xfrm>
            <a:off x="3526287" y="3760357"/>
            <a:ext cx="793103" cy="15814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16" name="Connector: Elbow 15">
            <a:extLst>
              <a:ext uri="{FF2B5EF4-FFF2-40B4-BE49-F238E27FC236}">
                <a16:creationId xmlns:a16="http://schemas.microsoft.com/office/drawing/2014/main" id="{A8752366-6D9D-4160-BE10-910C3BF726C2}"/>
              </a:ext>
            </a:extLst>
          </p:cNvPr>
          <p:cNvCxnSpPr>
            <a:stCxn id="12" idx="3"/>
            <a:endCxn id="11" idx="1"/>
          </p:cNvCxnSpPr>
          <p:nvPr/>
        </p:nvCxnSpPr>
        <p:spPr>
          <a:xfrm flipV="1">
            <a:off x="4319389" y="3366924"/>
            <a:ext cx="2558149" cy="264759"/>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33063EB7-38CB-4759-BD0C-80CCE21F6FF4}"/>
              </a:ext>
            </a:extLst>
          </p:cNvPr>
          <p:cNvSpPr txBox="1"/>
          <p:nvPr/>
        </p:nvSpPr>
        <p:spPr>
          <a:xfrm>
            <a:off x="225570" y="5442202"/>
            <a:ext cx="2133600" cy="830997"/>
          </a:xfrm>
          <a:prstGeom prst="rect">
            <a:avLst/>
          </a:prstGeom>
          <a:noFill/>
        </p:spPr>
        <p:txBody>
          <a:bodyPr wrap="square" rtlCol="0">
            <a:spAutoFit/>
          </a:bodyPr>
          <a:lstStyle/>
          <a:p>
            <a:r>
              <a:rPr lang="en-US" sz="1200" dirty="0">
                <a:solidFill>
                  <a:srgbClr val="000000"/>
                </a:solidFill>
              </a:rPr>
              <a:t>This file tells </a:t>
            </a:r>
            <a:r>
              <a:rPr lang="en-US" sz="1200" b="1" i="1" dirty="0">
                <a:solidFill>
                  <a:srgbClr val="000000"/>
                </a:solidFill>
              </a:rPr>
              <a:t>Maven</a:t>
            </a:r>
            <a:r>
              <a:rPr lang="en-US" sz="1200" dirty="0">
                <a:solidFill>
                  <a:srgbClr val="000000"/>
                </a:solidFill>
              </a:rPr>
              <a:t> to execute and download the dependencies required for a particular project. </a:t>
            </a:r>
            <a:endParaRPr lang="en-SG" sz="1200" dirty="0">
              <a:solidFill>
                <a:srgbClr val="000000"/>
              </a:solidFill>
            </a:endParaRPr>
          </a:p>
        </p:txBody>
      </p:sp>
      <p:sp>
        <p:nvSpPr>
          <p:cNvPr id="28" name="Rectangle 27">
            <a:extLst>
              <a:ext uri="{FF2B5EF4-FFF2-40B4-BE49-F238E27FC236}">
                <a16:creationId xmlns:a16="http://schemas.microsoft.com/office/drawing/2014/main" id="{0198C6E5-9F7E-429B-8FFE-E4D36B55A7BF}"/>
              </a:ext>
            </a:extLst>
          </p:cNvPr>
          <p:cNvSpPr/>
          <p:nvPr/>
        </p:nvSpPr>
        <p:spPr>
          <a:xfrm>
            <a:off x="3368911" y="5778629"/>
            <a:ext cx="793103" cy="15814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29" name="Straight Arrow Connector 28">
            <a:extLst>
              <a:ext uri="{FF2B5EF4-FFF2-40B4-BE49-F238E27FC236}">
                <a16:creationId xmlns:a16="http://schemas.microsoft.com/office/drawing/2014/main" id="{A0B30AA2-66E5-4A43-9681-5B18737652DD}"/>
              </a:ext>
            </a:extLst>
          </p:cNvPr>
          <p:cNvCxnSpPr>
            <a:cxnSpLocks/>
            <a:stCxn id="28" idx="1"/>
            <a:endCxn id="26" idx="3"/>
          </p:cNvCxnSpPr>
          <p:nvPr/>
        </p:nvCxnSpPr>
        <p:spPr>
          <a:xfrm flipH="1">
            <a:off x="2359170" y="5857701"/>
            <a:ext cx="100974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8B8F38A4-50D8-48CE-B0B5-DE03663AD7F0}"/>
              </a:ext>
            </a:extLst>
          </p:cNvPr>
          <p:cNvSpPr txBox="1"/>
          <p:nvPr/>
        </p:nvSpPr>
        <p:spPr>
          <a:xfrm>
            <a:off x="225570" y="2304642"/>
            <a:ext cx="2133600" cy="830997"/>
          </a:xfrm>
          <a:prstGeom prst="rect">
            <a:avLst/>
          </a:prstGeom>
          <a:noFill/>
        </p:spPr>
        <p:txBody>
          <a:bodyPr wrap="square" rtlCol="0">
            <a:spAutoFit/>
          </a:bodyPr>
          <a:lstStyle/>
          <a:p>
            <a:r>
              <a:rPr lang="en-US" sz="1200" dirty="0"/>
              <a:t>This is where you put configuration information, such as the database </a:t>
            </a:r>
            <a:r>
              <a:rPr lang="en-US" sz="1200" dirty="0" err="1"/>
              <a:t>url</a:t>
            </a:r>
            <a:r>
              <a:rPr lang="en-US" sz="1200" dirty="0"/>
              <a:t>, username and password.</a:t>
            </a:r>
            <a:endParaRPr lang="en-SG" sz="1200" dirty="0"/>
          </a:p>
        </p:txBody>
      </p:sp>
      <p:sp>
        <p:nvSpPr>
          <p:cNvPr id="35" name="Rectangle 34">
            <a:extLst>
              <a:ext uri="{FF2B5EF4-FFF2-40B4-BE49-F238E27FC236}">
                <a16:creationId xmlns:a16="http://schemas.microsoft.com/office/drawing/2014/main" id="{17281D34-65BD-42BC-8FC9-6403F4241F1B}"/>
              </a:ext>
            </a:extLst>
          </p:cNvPr>
          <p:cNvSpPr/>
          <p:nvPr/>
        </p:nvSpPr>
        <p:spPr>
          <a:xfrm>
            <a:off x="3495495" y="3959904"/>
            <a:ext cx="1432252" cy="15814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49" name="TextBox 48">
            <a:extLst>
              <a:ext uri="{FF2B5EF4-FFF2-40B4-BE49-F238E27FC236}">
                <a16:creationId xmlns:a16="http://schemas.microsoft.com/office/drawing/2014/main" id="{F9CCEE47-2BA2-4A40-897E-F8FCF0931369}"/>
              </a:ext>
            </a:extLst>
          </p:cNvPr>
          <p:cNvSpPr txBox="1"/>
          <p:nvPr/>
        </p:nvSpPr>
        <p:spPr>
          <a:xfrm>
            <a:off x="208690" y="4409868"/>
            <a:ext cx="2133601" cy="461665"/>
          </a:xfrm>
          <a:prstGeom prst="rect">
            <a:avLst/>
          </a:prstGeom>
          <a:noFill/>
        </p:spPr>
        <p:txBody>
          <a:bodyPr wrap="square" rtlCol="0">
            <a:spAutoFit/>
          </a:bodyPr>
          <a:lstStyle/>
          <a:p>
            <a:r>
              <a:rPr lang="en-US" sz="1200" dirty="0"/>
              <a:t>This is where the dependencies are stored.</a:t>
            </a:r>
            <a:endParaRPr lang="en-SG" sz="1200" dirty="0"/>
          </a:p>
        </p:txBody>
      </p:sp>
      <p:sp>
        <p:nvSpPr>
          <p:cNvPr id="50" name="Rectangle 49">
            <a:extLst>
              <a:ext uri="{FF2B5EF4-FFF2-40B4-BE49-F238E27FC236}">
                <a16:creationId xmlns:a16="http://schemas.microsoft.com/office/drawing/2014/main" id="{37DC87B0-7C34-48B9-AD82-9CB2826848DC}"/>
              </a:ext>
            </a:extLst>
          </p:cNvPr>
          <p:cNvSpPr/>
          <p:nvPr/>
        </p:nvSpPr>
        <p:spPr>
          <a:xfrm>
            <a:off x="3338712" y="4561629"/>
            <a:ext cx="1552646" cy="15814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55" name="Connector: Elbow 54">
            <a:extLst>
              <a:ext uri="{FF2B5EF4-FFF2-40B4-BE49-F238E27FC236}">
                <a16:creationId xmlns:a16="http://schemas.microsoft.com/office/drawing/2014/main" id="{FFD89644-D5F5-4F1B-8F06-B2282764DC2E}"/>
              </a:ext>
            </a:extLst>
          </p:cNvPr>
          <p:cNvCxnSpPr>
            <a:stCxn id="35" idx="1"/>
            <a:endCxn id="34" idx="3"/>
          </p:cNvCxnSpPr>
          <p:nvPr/>
        </p:nvCxnSpPr>
        <p:spPr>
          <a:xfrm rot="10800000">
            <a:off x="2359171" y="2720142"/>
            <a:ext cx="1136325" cy="1318835"/>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3626635C-14A4-4FB1-B3A8-BC1025223964}"/>
              </a:ext>
            </a:extLst>
          </p:cNvPr>
          <p:cNvCxnSpPr>
            <a:stCxn id="50" idx="1"/>
            <a:endCxn id="49" idx="3"/>
          </p:cNvCxnSpPr>
          <p:nvPr/>
        </p:nvCxnSpPr>
        <p:spPr>
          <a:xfrm flipH="1">
            <a:off x="2342291" y="4640701"/>
            <a:ext cx="99642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75" name="Connector: Elbow 74">
            <a:extLst>
              <a:ext uri="{FF2B5EF4-FFF2-40B4-BE49-F238E27FC236}">
                <a16:creationId xmlns:a16="http://schemas.microsoft.com/office/drawing/2014/main" id="{5C14B197-368E-4973-A8B2-11529CA5C736}"/>
              </a:ext>
            </a:extLst>
          </p:cNvPr>
          <p:cNvCxnSpPr>
            <a:stCxn id="14" idx="3"/>
            <a:endCxn id="10" idx="1"/>
          </p:cNvCxnSpPr>
          <p:nvPr/>
        </p:nvCxnSpPr>
        <p:spPr>
          <a:xfrm>
            <a:off x="4319390" y="3839429"/>
            <a:ext cx="2540164" cy="373466"/>
          </a:xfrm>
          <a:prstGeom prst="bentConnector3">
            <a:avLst/>
          </a:prstGeom>
          <a:ln>
            <a:solidFill>
              <a:srgbClr val="FF33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7064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1F4E8F-6751-44E6-9E10-339139D5D4F2}"/>
              </a:ext>
            </a:extLst>
          </p:cNvPr>
          <p:cNvSpPr>
            <a:spLocks noGrp="1"/>
          </p:cNvSpPr>
          <p:nvPr>
            <p:ph type="sldNum" sz="quarter" idx="12"/>
          </p:nvPr>
        </p:nvSpPr>
        <p:spPr/>
        <p:txBody>
          <a:bodyPr/>
          <a:lstStyle/>
          <a:p>
            <a:fld id="{6767FADE-2612-3649-B495-F644A23F288B}" type="slidenum">
              <a:rPr lang="en-US" smtClean="0"/>
              <a:pPr/>
              <a:t>3</a:t>
            </a:fld>
            <a:endParaRPr lang="en-US"/>
          </a:p>
        </p:txBody>
      </p:sp>
      <p:sp>
        <p:nvSpPr>
          <p:cNvPr id="3" name="Title 2">
            <a:extLst>
              <a:ext uri="{FF2B5EF4-FFF2-40B4-BE49-F238E27FC236}">
                <a16:creationId xmlns:a16="http://schemas.microsoft.com/office/drawing/2014/main" id="{E1F51A24-73EF-48D4-86F9-6A5661063C4A}"/>
              </a:ext>
            </a:extLst>
          </p:cNvPr>
          <p:cNvSpPr>
            <a:spLocks noGrp="1"/>
          </p:cNvSpPr>
          <p:nvPr>
            <p:ph type="title"/>
          </p:nvPr>
        </p:nvSpPr>
        <p:spPr/>
        <p:txBody>
          <a:bodyPr>
            <a:normAutofit/>
          </a:bodyPr>
          <a:lstStyle/>
          <a:p>
            <a:r>
              <a:rPr lang="en-US" dirty="0">
                <a:solidFill>
                  <a:schemeClr val="tx1"/>
                </a:solidFill>
                <a:latin typeface="Amasis MT Pro Black" panose="02040A04050005020304" pitchFamily="18" charset="0"/>
              </a:rPr>
              <a:t>Admin matters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73537D78-188C-4244-BB76-6E2B677BA6E1}"/>
              </a:ext>
            </a:extLst>
          </p:cNvPr>
          <p:cNvSpPr>
            <a:spLocks noGrp="1"/>
          </p:cNvSpPr>
          <p:nvPr>
            <p:ph sz="quarter" idx="13"/>
          </p:nvPr>
        </p:nvSpPr>
        <p:spPr>
          <a:xfrm>
            <a:off x="665610" y="1353288"/>
            <a:ext cx="7477125" cy="4941186"/>
          </a:xfrm>
        </p:spPr>
        <p:txBody>
          <a:bodyPr/>
          <a:lstStyle/>
          <a:p>
            <a:pPr marL="0" indent="0">
              <a:buNone/>
            </a:pPr>
            <a:r>
              <a:rPr lang="en-US" sz="2400" dirty="0">
                <a:latin typeface="Amasis MT Pro" panose="02040504050005020304" pitchFamily="18" charset="0"/>
              </a:rPr>
              <a:t>A tidy/clean laptop is a good laptop for learning</a:t>
            </a:r>
          </a:p>
          <a:p>
            <a:pPr marL="0" indent="0">
              <a:buNone/>
            </a:pPr>
            <a:endParaRPr lang="en-US" sz="2400" dirty="0">
              <a:latin typeface="Amasis MT Pro" panose="02040504050005020304" pitchFamily="18" charset="0"/>
            </a:endParaRPr>
          </a:p>
          <a:p>
            <a:pPr marL="0" indent="0">
              <a:buNone/>
            </a:pPr>
            <a:r>
              <a:rPr lang="en-US" dirty="0">
                <a:latin typeface="Amasis MT Pro" panose="02040504050005020304" pitchFamily="18" charset="0"/>
              </a:rPr>
              <a:t>Files c</a:t>
            </a:r>
            <a:r>
              <a:rPr lang="en-US" sz="2400" dirty="0">
                <a:latin typeface="Amasis MT Pro" panose="02040504050005020304" pitchFamily="18" charset="0"/>
              </a:rPr>
              <a:t>reated on the laptop will linger on. To prevent this:</a:t>
            </a:r>
          </a:p>
          <a:p>
            <a:endParaRPr lang="en-US" sz="2400" dirty="0">
              <a:latin typeface="Amasis MT Pro" panose="02040504050005020304" pitchFamily="18" charset="0"/>
            </a:endParaRPr>
          </a:p>
          <a:p>
            <a:pPr lvl="1"/>
            <a:r>
              <a:rPr lang="en-US" dirty="0">
                <a:latin typeface="Amasis MT Pro" panose="02040504050005020304" pitchFamily="18" charset="0"/>
              </a:rPr>
              <a:t>Create a folder in the "Documents" location for this workshop</a:t>
            </a:r>
          </a:p>
          <a:p>
            <a:pPr marL="914400" lvl="2" indent="0">
              <a:buNone/>
            </a:pPr>
            <a:r>
              <a:rPr lang="en-US" dirty="0">
                <a:latin typeface="Amasis MT Pro" panose="02040504050005020304" pitchFamily="18" charset="0"/>
              </a:rPr>
              <a:t>E.g. “</a:t>
            </a:r>
            <a:r>
              <a:rPr lang="en-US" dirty="0" err="1">
                <a:latin typeface="Amasis MT Pro" panose="02040504050005020304" pitchFamily="18" charset="0"/>
              </a:rPr>
              <a:t>SpringBoot</a:t>
            </a:r>
            <a:r>
              <a:rPr lang="en-US" dirty="0">
                <a:latin typeface="Amasis MT Pro" panose="02040504050005020304" pitchFamily="18" charset="0"/>
              </a:rPr>
              <a:t>-Alan" or “</a:t>
            </a:r>
            <a:r>
              <a:rPr lang="en-US" dirty="0" err="1">
                <a:latin typeface="Amasis MT Pro" panose="02040504050005020304" pitchFamily="18" charset="0"/>
              </a:rPr>
              <a:t>SpringBoot-PeterPan</a:t>
            </a:r>
            <a:r>
              <a:rPr lang="en-US" dirty="0">
                <a:latin typeface="Amasis MT Pro" panose="02040504050005020304" pitchFamily="18" charset="0"/>
              </a:rPr>
              <a:t>“</a:t>
            </a:r>
          </a:p>
          <a:p>
            <a:pPr marL="914400" lvl="2" indent="0">
              <a:buNone/>
            </a:pPr>
            <a:endParaRPr lang="en-US" dirty="0">
              <a:latin typeface="Amasis MT Pro" panose="02040504050005020304" pitchFamily="18" charset="0"/>
            </a:endParaRPr>
          </a:p>
          <a:p>
            <a:pPr lvl="1"/>
            <a:r>
              <a:rPr lang="en-US" dirty="0">
                <a:latin typeface="Amasis MT Pro" panose="02040504050005020304" pitchFamily="18" charset="0"/>
              </a:rPr>
              <a:t>All user created files to be placed in this folder</a:t>
            </a:r>
          </a:p>
          <a:p>
            <a:pPr lvl="1"/>
            <a:endParaRPr lang="en-US" dirty="0">
              <a:latin typeface="Amasis MT Pro" panose="02040504050005020304" pitchFamily="18" charset="0"/>
            </a:endParaRPr>
          </a:p>
          <a:p>
            <a:pPr lvl="1"/>
            <a:r>
              <a:rPr lang="en-US" dirty="0">
                <a:latin typeface="Amasis MT Pro" panose="02040504050005020304" pitchFamily="18" charset="0"/>
              </a:rPr>
              <a:t>Delete that folder after the course</a:t>
            </a:r>
          </a:p>
        </p:txBody>
      </p:sp>
    </p:spTree>
    <p:extLst>
      <p:ext uri="{BB962C8B-B14F-4D97-AF65-F5344CB8AC3E}">
        <p14:creationId xmlns:p14="http://schemas.microsoft.com/office/powerpoint/2010/main" val="3488485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B34A5B-5F2D-43EB-B647-1738E36B3D67}"/>
              </a:ext>
            </a:extLst>
          </p:cNvPr>
          <p:cNvSpPr>
            <a:spLocks noGrp="1"/>
          </p:cNvSpPr>
          <p:nvPr>
            <p:ph type="sldNum" sz="quarter" idx="12"/>
          </p:nvPr>
        </p:nvSpPr>
        <p:spPr/>
        <p:txBody>
          <a:bodyPr/>
          <a:lstStyle/>
          <a:p>
            <a:fld id="{6767FADE-2612-3649-B495-F644A23F288B}" type="slidenum">
              <a:rPr lang="en-US" smtClean="0"/>
              <a:pPr/>
              <a:t>30</a:t>
            </a:fld>
            <a:endParaRPr lang="en-US"/>
          </a:p>
        </p:txBody>
      </p:sp>
      <p:sp>
        <p:nvSpPr>
          <p:cNvPr id="3" name="Title 2">
            <a:extLst>
              <a:ext uri="{FF2B5EF4-FFF2-40B4-BE49-F238E27FC236}">
                <a16:creationId xmlns:a16="http://schemas.microsoft.com/office/drawing/2014/main" id="{EE186915-469B-4DEE-B9B8-AD25C6929CD6}"/>
              </a:ext>
            </a:extLst>
          </p:cNvPr>
          <p:cNvSpPr>
            <a:spLocks noGrp="1"/>
          </p:cNvSpPr>
          <p:nvPr>
            <p:ph type="title"/>
          </p:nvPr>
        </p:nvSpPr>
        <p:spPr/>
        <p:txBody>
          <a:bodyPr/>
          <a:lstStyle/>
          <a:p>
            <a:r>
              <a:rPr lang="en-US" dirty="0" err="1">
                <a:solidFill>
                  <a:schemeClr val="tx1"/>
                </a:solidFill>
                <a:latin typeface="Amasis MT Pro Black" panose="02040A04050005020304" pitchFamily="18" charset="0"/>
              </a:rPr>
              <a:t>Application.properties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41A6D077-22AB-4B2D-882A-2F9A7AF57E9D}"/>
              </a:ext>
            </a:extLst>
          </p:cNvPr>
          <p:cNvSpPr>
            <a:spLocks noGrp="1"/>
          </p:cNvSpPr>
          <p:nvPr>
            <p:ph sz="quarter" idx="13"/>
          </p:nvPr>
        </p:nvSpPr>
        <p:spPr>
          <a:xfrm>
            <a:off x="603020" y="1038441"/>
            <a:ext cx="7477125" cy="5184806"/>
          </a:xfrm>
        </p:spPr>
        <p:txBody>
          <a:bodyPr/>
          <a:lstStyle/>
          <a:p>
            <a:r>
              <a:rPr lang="en-US" dirty="0">
                <a:latin typeface="Amasis MT Pro" panose="02040504050005020304" pitchFamily="18" charset="0"/>
              </a:rPr>
              <a:t>When you first open this file, it will be empty.</a:t>
            </a:r>
          </a:p>
          <a:p>
            <a:endParaRPr lang="en-US" dirty="0">
              <a:latin typeface="Amasis MT Pro" panose="02040504050005020304" pitchFamily="18" charset="0"/>
            </a:endParaRPr>
          </a:p>
          <a:p>
            <a:endParaRPr lang="en-US" dirty="0">
              <a:latin typeface="Amasis MT Pro" panose="02040504050005020304" pitchFamily="18" charset="0"/>
            </a:endParaRPr>
          </a:p>
          <a:p>
            <a:endParaRPr lang="en-US" dirty="0">
              <a:latin typeface="Amasis MT Pro" panose="02040504050005020304" pitchFamily="18" charset="0"/>
            </a:endParaRPr>
          </a:p>
          <a:p>
            <a:endParaRPr lang="en-US" dirty="0">
              <a:latin typeface="Amasis MT Pro" panose="02040504050005020304" pitchFamily="18" charset="0"/>
            </a:endParaRPr>
          </a:p>
          <a:p>
            <a:endParaRPr lang="en-US" dirty="0">
              <a:latin typeface="Amasis MT Pro" panose="02040504050005020304" pitchFamily="18" charset="0"/>
            </a:endParaRPr>
          </a:p>
          <a:p>
            <a:endParaRPr lang="en-US" dirty="0">
              <a:latin typeface="Amasis MT Pro" panose="02040504050005020304" pitchFamily="18" charset="0"/>
            </a:endParaRPr>
          </a:p>
          <a:p>
            <a:endParaRPr lang="en-US" dirty="0">
              <a:latin typeface="Amasis MT Pro" panose="02040504050005020304" pitchFamily="18" charset="0"/>
            </a:endParaRPr>
          </a:p>
          <a:p>
            <a:endParaRPr lang="en-US" dirty="0">
              <a:latin typeface="Amasis MT Pro" panose="02040504050005020304" pitchFamily="18" charset="0"/>
            </a:endParaRPr>
          </a:p>
          <a:p>
            <a:r>
              <a:rPr lang="en-US" dirty="0">
                <a:latin typeface="Amasis MT Pro" panose="02040504050005020304" pitchFamily="18" charset="0"/>
              </a:rPr>
              <a:t>This is where we include configurations to tell </a:t>
            </a:r>
            <a:r>
              <a:rPr lang="en-US" dirty="0" err="1">
                <a:latin typeface="Amasis MT Pro" panose="02040504050005020304" pitchFamily="18" charset="0"/>
              </a:rPr>
              <a:t>Springboot</a:t>
            </a:r>
            <a:r>
              <a:rPr lang="en-US" dirty="0">
                <a:latin typeface="Amasis MT Pro" panose="02040504050005020304" pitchFamily="18" charset="0"/>
              </a:rPr>
              <a:t> where to locate resources such as the database. We will discuss this further in later lessons. </a:t>
            </a:r>
            <a:endParaRPr lang="en-SG" dirty="0">
              <a:latin typeface="Amasis MT Pro" panose="02040504050005020304" pitchFamily="18" charset="0"/>
            </a:endParaRPr>
          </a:p>
        </p:txBody>
      </p:sp>
      <p:pic>
        <p:nvPicPr>
          <p:cNvPr id="6" name="Picture 5">
            <a:extLst>
              <a:ext uri="{FF2B5EF4-FFF2-40B4-BE49-F238E27FC236}">
                <a16:creationId xmlns:a16="http://schemas.microsoft.com/office/drawing/2014/main" id="{C207C78A-3323-4726-BC53-AEFD1DD83884}"/>
              </a:ext>
            </a:extLst>
          </p:cNvPr>
          <p:cNvPicPr>
            <a:picLocks noChangeAspect="1"/>
          </p:cNvPicPr>
          <p:nvPr/>
        </p:nvPicPr>
        <p:blipFill>
          <a:blip r:embed="rId2"/>
          <a:stretch>
            <a:fillRect/>
          </a:stretch>
        </p:blipFill>
        <p:spPr>
          <a:xfrm>
            <a:off x="2771298" y="2212613"/>
            <a:ext cx="3601403" cy="2432773"/>
          </a:xfrm>
          <a:prstGeom prst="rect">
            <a:avLst/>
          </a:prstGeom>
          <a:ln>
            <a:solidFill>
              <a:schemeClr val="tx1"/>
            </a:solidFill>
          </a:ln>
        </p:spPr>
      </p:pic>
    </p:spTree>
    <p:extLst>
      <p:ext uri="{BB962C8B-B14F-4D97-AF65-F5344CB8AC3E}">
        <p14:creationId xmlns:p14="http://schemas.microsoft.com/office/powerpoint/2010/main" val="4049780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9F8E8-0B43-4110-A79B-8545389FE31C}"/>
              </a:ext>
            </a:extLst>
          </p:cNvPr>
          <p:cNvSpPr>
            <a:spLocks noGrp="1"/>
          </p:cNvSpPr>
          <p:nvPr>
            <p:ph type="sldNum" sz="quarter" idx="12"/>
          </p:nvPr>
        </p:nvSpPr>
        <p:spPr/>
        <p:txBody>
          <a:bodyPr/>
          <a:lstStyle/>
          <a:p>
            <a:fld id="{6767FADE-2612-3649-B495-F644A23F288B}" type="slidenum">
              <a:rPr lang="en-US" smtClean="0"/>
              <a:pPr/>
              <a:t>31</a:t>
            </a:fld>
            <a:endParaRPr lang="en-US"/>
          </a:p>
        </p:txBody>
      </p:sp>
      <p:sp>
        <p:nvSpPr>
          <p:cNvPr id="3" name="Title 2">
            <a:extLst>
              <a:ext uri="{FF2B5EF4-FFF2-40B4-BE49-F238E27FC236}">
                <a16:creationId xmlns:a16="http://schemas.microsoft.com/office/drawing/2014/main" id="{ECD030B9-80A5-4C21-8AED-A2E8C6726F3A}"/>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Pom.xml - Overview</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C8D60F8B-3303-4C7D-B76E-C9AE5CB0FDED}"/>
              </a:ext>
            </a:extLst>
          </p:cNvPr>
          <p:cNvSpPr>
            <a:spLocks noGrp="1"/>
          </p:cNvSpPr>
          <p:nvPr>
            <p:ph sz="quarter" idx="13"/>
          </p:nvPr>
        </p:nvSpPr>
        <p:spPr>
          <a:xfrm>
            <a:off x="665610" y="1138438"/>
            <a:ext cx="7477125" cy="4942766"/>
          </a:xfrm>
        </p:spPr>
        <p:txBody>
          <a:bodyPr/>
          <a:lstStyle/>
          <a:p>
            <a:r>
              <a:rPr lang="en-US" sz="2000" dirty="0">
                <a:latin typeface="Amasis MT Pro" panose="02040504050005020304" pitchFamily="18" charset="0"/>
              </a:rPr>
              <a:t>The </a:t>
            </a:r>
            <a:r>
              <a:rPr lang="en-US" sz="2000" b="1" dirty="0">
                <a:latin typeface="Amasis MT Pro" panose="02040504050005020304" pitchFamily="18" charset="0"/>
              </a:rPr>
              <a:t>Project Object Model(POM) </a:t>
            </a:r>
            <a:r>
              <a:rPr lang="en-US" sz="2000" dirty="0">
                <a:latin typeface="Amasis MT Pro" panose="02040504050005020304" pitchFamily="18" charset="0"/>
              </a:rPr>
              <a:t>file is an XML file that contains information about the project and configuration details used by </a:t>
            </a:r>
            <a:r>
              <a:rPr lang="en-US" sz="2000" b="1" i="1" dirty="0">
                <a:latin typeface="Amasis MT Pro" panose="02040504050005020304" pitchFamily="18" charset="0"/>
              </a:rPr>
              <a:t>Maven</a:t>
            </a:r>
            <a:r>
              <a:rPr lang="en-US" sz="2000" dirty="0">
                <a:latin typeface="Amasis MT Pro" panose="02040504050005020304" pitchFamily="18" charset="0"/>
              </a:rPr>
              <a:t> to build the project</a:t>
            </a:r>
          </a:p>
          <a:p>
            <a:endParaRPr lang="en-US" sz="2000" dirty="0">
              <a:latin typeface="Amasis MT Pro" panose="02040504050005020304" pitchFamily="18" charset="0"/>
            </a:endParaRPr>
          </a:p>
          <a:p>
            <a:r>
              <a:rPr lang="en-US" sz="2000" dirty="0">
                <a:latin typeface="Amasis MT Pro" panose="02040504050005020304" pitchFamily="18" charset="0"/>
              </a:rPr>
              <a:t>When executing a task or goal, </a:t>
            </a:r>
            <a:r>
              <a:rPr lang="en-US" sz="2000" b="1" i="1" dirty="0">
                <a:latin typeface="Amasis MT Pro" panose="02040504050005020304" pitchFamily="18" charset="0"/>
              </a:rPr>
              <a:t>Maven</a:t>
            </a:r>
            <a:r>
              <a:rPr lang="en-US" sz="2000" dirty="0">
                <a:latin typeface="Amasis MT Pro" panose="02040504050005020304" pitchFamily="18" charset="0"/>
              </a:rPr>
              <a:t> looks for the POM in the current directory. It reads the POM, gets the needed configuration information, then executes the goal.</a:t>
            </a:r>
          </a:p>
          <a:p>
            <a:endParaRPr lang="en-US" sz="2000" dirty="0">
              <a:latin typeface="Amasis MT Pro" panose="02040504050005020304" pitchFamily="18" charset="0"/>
            </a:endParaRPr>
          </a:p>
          <a:p>
            <a:r>
              <a:rPr lang="en-US" sz="2000" dirty="0">
                <a:latin typeface="Amasis MT Pro" panose="02040504050005020304" pitchFamily="18" charset="0"/>
              </a:rPr>
              <a:t>Some of the configuration that can be specified in the POM are the project dependencies, the plugins or goals that can be executed, the build profiles, and so on. </a:t>
            </a:r>
          </a:p>
          <a:p>
            <a:endParaRPr lang="en-US" sz="2000" dirty="0">
              <a:latin typeface="Amasis MT Pro" panose="02040504050005020304" pitchFamily="18" charset="0"/>
            </a:endParaRPr>
          </a:p>
          <a:p>
            <a:r>
              <a:rPr lang="en-US" sz="2000" dirty="0">
                <a:latin typeface="Amasis MT Pro" panose="02040504050005020304" pitchFamily="18" charset="0"/>
              </a:rPr>
              <a:t>Other information such as the project version, description, developers, mailing lists and such can also be specified.</a:t>
            </a:r>
            <a:endParaRPr lang="en-SG" sz="2000" dirty="0">
              <a:latin typeface="Amasis MT Pro" panose="02040504050005020304" pitchFamily="18" charset="0"/>
            </a:endParaRPr>
          </a:p>
          <a:p>
            <a:endParaRPr lang="en-US" sz="2000" dirty="0">
              <a:latin typeface="Amasis MT Pro" panose="02040504050005020304" pitchFamily="18" charset="0"/>
            </a:endParaRPr>
          </a:p>
          <a:p>
            <a:endParaRPr lang="en-US" sz="2000" dirty="0">
              <a:latin typeface="Amasis MT Pro" panose="02040504050005020304" pitchFamily="18" charset="0"/>
            </a:endParaRPr>
          </a:p>
          <a:p>
            <a:endParaRPr lang="en-US" sz="2000" dirty="0"/>
          </a:p>
        </p:txBody>
      </p:sp>
    </p:spTree>
    <p:extLst>
      <p:ext uri="{BB962C8B-B14F-4D97-AF65-F5344CB8AC3E}">
        <p14:creationId xmlns:p14="http://schemas.microsoft.com/office/powerpoint/2010/main" val="454538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ED0EB8-22D5-458D-ADBE-A475B7EE6136}"/>
              </a:ext>
            </a:extLst>
          </p:cNvPr>
          <p:cNvSpPr>
            <a:spLocks noGrp="1"/>
          </p:cNvSpPr>
          <p:nvPr>
            <p:ph type="sldNum" sz="quarter" idx="12"/>
          </p:nvPr>
        </p:nvSpPr>
        <p:spPr/>
        <p:txBody>
          <a:bodyPr/>
          <a:lstStyle/>
          <a:p>
            <a:fld id="{6767FADE-2612-3649-B495-F644A23F288B}" type="slidenum">
              <a:rPr lang="en-US" smtClean="0"/>
              <a:pPr/>
              <a:t>32</a:t>
            </a:fld>
            <a:endParaRPr lang="en-US"/>
          </a:p>
        </p:txBody>
      </p:sp>
      <p:sp>
        <p:nvSpPr>
          <p:cNvPr id="3" name="Title 2">
            <a:extLst>
              <a:ext uri="{FF2B5EF4-FFF2-40B4-BE49-F238E27FC236}">
                <a16:creationId xmlns:a16="http://schemas.microsoft.com/office/drawing/2014/main" id="{6D26ED54-81A6-496F-9911-F58D3DD3D144}"/>
              </a:ext>
            </a:extLst>
          </p:cNvPr>
          <p:cNvSpPr>
            <a:spLocks noGrp="1"/>
          </p:cNvSpPr>
          <p:nvPr>
            <p:ph type="title"/>
          </p:nvPr>
        </p:nvSpPr>
        <p:spPr>
          <a:xfrm>
            <a:off x="665610" y="260714"/>
            <a:ext cx="6211928" cy="604593"/>
          </a:xfrm>
        </p:spPr>
        <p:txBody>
          <a:bodyPr/>
          <a:lstStyle/>
          <a:p>
            <a:r>
              <a:rPr lang="en-US" dirty="0">
                <a:solidFill>
                  <a:schemeClr val="tx1"/>
                </a:solidFill>
                <a:latin typeface="Amasis MT Pro Black" panose="02040A04050005020304" pitchFamily="18" charset="0"/>
              </a:rPr>
              <a:t>Pom.xml - Maven</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F7412276-4C13-4277-B5BD-1267DFFA3684}"/>
              </a:ext>
            </a:extLst>
          </p:cNvPr>
          <p:cNvSpPr>
            <a:spLocks noGrp="1"/>
          </p:cNvSpPr>
          <p:nvPr>
            <p:ph sz="quarter" idx="13"/>
          </p:nvPr>
        </p:nvSpPr>
        <p:spPr>
          <a:xfrm>
            <a:off x="665163" y="1469899"/>
            <a:ext cx="7477125" cy="4371607"/>
          </a:xfrm>
        </p:spPr>
        <p:txBody>
          <a:bodyPr/>
          <a:lstStyle/>
          <a:p>
            <a:r>
              <a:rPr lang="en-US" dirty="0">
                <a:latin typeface="Amasis MT Pro" panose="02040504050005020304" pitchFamily="18" charset="0"/>
              </a:rPr>
              <a:t>Apache Maven is a software project management and comprehension tool. </a:t>
            </a:r>
          </a:p>
          <a:p>
            <a:endParaRPr lang="en-US" dirty="0">
              <a:latin typeface="Amasis MT Pro" panose="02040504050005020304" pitchFamily="18" charset="0"/>
            </a:endParaRPr>
          </a:p>
          <a:p>
            <a:r>
              <a:rPr lang="en-US" dirty="0">
                <a:latin typeface="Amasis MT Pro" panose="02040504050005020304" pitchFamily="18" charset="0"/>
              </a:rPr>
              <a:t>Based on the concept of a project object model (POM), Maven can manage a project's build, reporting and documentation from a central piece of information.</a:t>
            </a:r>
          </a:p>
          <a:p>
            <a:endParaRPr lang="en-US" dirty="0">
              <a:latin typeface="Amasis MT Pro" panose="02040504050005020304" pitchFamily="18" charset="0"/>
            </a:endParaRPr>
          </a:p>
          <a:p>
            <a:r>
              <a:rPr lang="en-US" dirty="0">
                <a:latin typeface="Amasis MT Pro" panose="02040504050005020304" pitchFamily="18" charset="0"/>
              </a:rPr>
              <a:t>Maven is a tool that can be used for building and managing any Java-based project. </a:t>
            </a:r>
            <a:endParaRPr lang="en-SG" dirty="0">
              <a:latin typeface="Amasis MT Pro" panose="02040504050005020304" pitchFamily="18" charset="0"/>
            </a:endParaRPr>
          </a:p>
        </p:txBody>
      </p:sp>
      <p:pic>
        <p:nvPicPr>
          <p:cNvPr id="1028" name="Picture 4" descr="https://maven.apache.org/images/maven-logo-black-on-white.png">
            <a:extLst>
              <a:ext uri="{FF2B5EF4-FFF2-40B4-BE49-F238E27FC236}">
                <a16:creationId xmlns:a16="http://schemas.microsoft.com/office/drawing/2014/main" id="{1E2DD13D-9D84-4519-ADFE-9240B1F71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8805" y="625757"/>
            <a:ext cx="1894114" cy="479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C71AE8E-FD3A-4E8C-95D8-9C086C945630}"/>
              </a:ext>
            </a:extLst>
          </p:cNvPr>
          <p:cNvSpPr txBox="1"/>
          <p:nvPr/>
        </p:nvSpPr>
        <p:spPr>
          <a:xfrm>
            <a:off x="6149435" y="1114203"/>
            <a:ext cx="1992853" cy="261610"/>
          </a:xfrm>
          <a:prstGeom prst="rect">
            <a:avLst/>
          </a:prstGeom>
          <a:noFill/>
        </p:spPr>
        <p:txBody>
          <a:bodyPr wrap="none" rtlCol="0">
            <a:spAutoFit/>
          </a:bodyPr>
          <a:lstStyle/>
          <a:p>
            <a:r>
              <a:rPr lang="en-SG" sz="1100" dirty="0">
                <a:hlinkClick r:id="rId4"/>
              </a:rPr>
              <a:t>https://maven.apache.org/</a:t>
            </a:r>
            <a:r>
              <a:rPr lang="en-SG" sz="1100" dirty="0"/>
              <a:t> </a:t>
            </a:r>
          </a:p>
        </p:txBody>
      </p:sp>
    </p:spTree>
    <p:extLst>
      <p:ext uri="{BB962C8B-B14F-4D97-AF65-F5344CB8AC3E}">
        <p14:creationId xmlns:p14="http://schemas.microsoft.com/office/powerpoint/2010/main" val="4288202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9370ED-66D6-4A86-B396-F7E497D0DCC3}"/>
              </a:ext>
            </a:extLst>
          </p:cNvPr>
          <p:cNvSpPr>
            <a:spLocks noGrp="1"/>
          </p:cNvSpPr>
          <p:nvPr>
            <p:ph type="sldNum" sz="quarter" idx="12"/>
          </p:nvPr>
        </p:nvSpPr>
        <p:spPr/>
        <p:txBody>
          <a:bodyPr/>
          <a:lstStyle/>
          <a:p>
            <a:fld id="{6767FADE-2612-3649-B495-F644A23F288B}" type="slidenum">
              <a:rPr lang="en-US" smtClean="0"/>
              <a:pPr/>
              <a:t>33</a:t>
            </a:fld>
            <a:endParaRPr lang="en-US"/>
          </a:p>
        </p:txBody>
      </p:sp>
      <p:sp>
        <p:nvSpPr>
          <p:cNvPr id="3" name="Title 2">
            <a:extLst>
              <a:ext uri="{FF2B5EF4-FFF2-40B4-BE49-F238E27FC236}">
                <a16:creationId xmlns:a16="http://schemas.microsoft.com/office/drawing/2014/main" id="{9A712AE6-B3B8-4DA1-B8CD-D7A17D2F1967}"/>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Pom.xml</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48C138AD-3CB6-49E6-B793-C6DF3C7D04E0}"/>
              </a:ext>
            </a:extLst>
          </p:cNvPr>
          <p:cNvSpPr>
            <a:spLocks noGrp="1"/>
          </p:cNvSpPr>
          <p:nvPr>
            <p:ph sz="quarter" idx="13"/>
          </p:nvPr>
        </p:nvSpPr>
        <p:spPr>
          <a:xfrm>
            <a:off x="567418" y="1189335"/>
            <a:ext cx="7477125" cy="3759200"/>
          </a:xfrm>
        </p:spPr>
        <p:txBody>
          <a:bodyPr/>
          <a:lstStyle/>
          <a:p>
            <a:r>
              <a:rPr lang="en-US" dirty="0">
                <a:latin typeface="Amasis MT Pro" panose="02040504050005020304" pitchFamily="18" charset="0"/>
              </a:rPr>
              <a:t>In this file, you will see a list of dependencies.</a:t>
            </a:r>
          </a:p>
          <a:p>
            <a:r>
              <a:rPr lang="en-US" b="1" dirty="0">
                <a:latin typeface="Amasis MT Pro" panose="02040504050005020304" pitchFamily="18" charset="0"/>
              </a:rPr>
              <a:t>Dependencies</a:t>
            </a:r>
            <a:r>
              <a:rPr lang="en-US" dirty="0">
                <a:latin typeface="Amasis MT Pro" panose="02040504050005020304" pitchFamily="18" charset="0"/>
              </a:rPr>
              <a:t> are what is required by a project to run. </a:t>
            </a:r>
          </a:p>
          <a:p>
            <a:r>
              <a:rPr lang="en-US" dirty="0">
                <a:latin typeface="Amasis MT Pro" panose="02040504050005020304" pitchFamily="18" charset="0"/>
              </a:rPr>
              <a:t>In today’s lesson, we selected the following dependencies when creating the project:</a:t>
            </a:r>
          </a:p>
          <a:p>
            <a:pPr lvl="1"/>
            <a:r>
              <a:rPr lang="en-US" dirty="0">
                <a:latin typeface="Amasis MT Pro" panose="02040504050005020304" pitchFamily="18" charset="0"/>
              </a:rPr>
              <a:t>Spring Boot </a:t>
            </a:r>
            <a:r>
              <a:rPr lang="en-US" dirty="0" err="1">
                <a:latin typeface="Amasis MT Pro" panose="02040504050005020304" pitchFamily="18" charset="0"/>
              </a:rPr>
              <a:t>DevTools</a:t>
            </a:r>
            <a:endParaRPr lang="en-US" dirty="0">
              <a:latin typeface="Amasis MT Pro" panose="02040504050005020304" pitchFamily="18" charset="0"/>
            </a:endParaRPr>
          </a:p>
          <a:p>
            <a:pPr lvl="1"/>
            <a:r>
              <a:rPr lang="en-US" dirty="0">
                <a:latin typeface="Amasis MT Pro" panose="02040504050005020304" pitchFamily="18" charset="0"/>
              </a:rPr>
              <a:t>Spring Web</a:t>
            </a:r>
          </a:p>
          <a:p>
            <a:pPr lvl="1"/>
            <a:r>
              <a:rPr lang="en-US" dirty="0" err="1">
                <a:latin typeface="Amasis MT Pro" panose="02040504050005020304" pitchFamily="18" charset="0"/>
              </a:rPr>
              <a:t>Thymeleaf</a:t>
            </a:r>
            <a:endParaRPr lang="en-SG" dirty="0">
              <a:latin typeface="Amasis MT Pro" panose="02040504050005020304" pitchFamily="18" charset="0"/>
            </a:endParaRPr>
          </a:p>
        </p:txBody>
      </p:sp>
      <p:pic>
        <p:nvPicPr>
          <p:cNvPr id="7" name="Picture 6">
            <a:extLst>
              <a:ext uri="{FF2B5EF4-FFF2-40B4-BE49-F238E27FC236}">
                <a16:creationId xmlns:a16="http://schemas.microsoft.com/office/drawing/2014/main" id="{17A45BC6-5DFB-4B06-A1C1-5082E4BD564F}"/>
              </a:ext>
            </a:extLst>
          </p:cNvPr>
          <p:cNvPicPr/>
          <p:nvPr/>
        </p:nvPicPr>
        <p:blipFill>
          <a:blip r:embed="rId3"/>
          <a:stretch>
            <a:fillRect/>
          </a:stretch>
        </p:blipFill>
        <p:spPr>
          <a:xfrm>
            <a:off x="5710759" y="3684921"/>
            <a:ext cx="2529500" cy="2510972"/>
          </a:xfrm>
          <a:prstGeom prst="rect">
            <a:avLst/>
          </a:prstGeom>
        </p:spPr>
      </p:pic>
      <p:sp>
        <p:nvSpPr>
          <p:cNvPr id="8" name="TextBox 7">
            <a:extLst>
              <a:ext uri="{FF2B5EF4-FFF2-40B4-BE49-F238E27FC236}">
                <a16:creationId xmlns:a16="http://schemas.microsoft.com/office/drawing/2014/main" id="{18138275-7014-4DA7-9C8C-F47378B5666D}"/>
              </a:ext>
            </a:extLst>
          </p:cNvPr>
          <p:cNvSpPr txBox="1"/>
          <p:nvPr/>
        </p:nvSpPr>
        <p:spPr>
          <a:xfrm>
            <a:off x="1099457" y="4948535"/>
            <a:ext cx="3712029" cy="523220"/>
          </a:xfrm>
          <a:prstGeom prst="rect">
            <a:avLst/>
          </a:prstGeom>
          <a:noFill/>
        </p:spPr>
        <p:txBody>
          <a:bodyPr wrap="square" rtlCol="0">
            <a:spAutoFit/>
          </a:bodyPr>
          <a:lstStyle/>
          <a:p>
            <a:r>
              <a:rPr lang="en-US" sz="1400" dirty="0">
                <a:solidFill>
                  <a:srgbClr val="0070C0"/>
                </a:solidFill>
              </a:rPr>
              <a:t>These </a:t>
            </a:r>
            <a:r>
              <a:rPr lang="en-US" sz="1400" b="1" dirty="0">
                <a:solidFill>
                  <a:srgbClr val="0070C0"/>
                </a:solidFill>
              </a:rPr>
              <a:t>dependencies</a:t>
            </a:r>
            <a:r>
              <a:rPr lang="en-US" sz="1400" dirty="0">
                <a:solidFill>
                  <a:srgbClr val="0070C0"/>
                </a:solidFill>
              </a:rPr>
              <a:t> allow us to create an application that can be viewed on the web.</a:t>
            </a:r>
            <a:endParaRPr lang="en-SG" sz="1400" dirty="0">
              <a:solidFill>
                <a:srgbClr val="0070C0"/>
              </a:solidFill>
            </a:endParaRPr>
          </a:p>
        </p:txBody>
      </p:sp>
    </p:spTree>
    <p:extLst>
      <p:ext uri="{BB962C8B-B14F-4D97-AF65-F5344CB8AC3E}">
        <p14:creationId xmlns:p14="http://schemas.microsoft.com/office/powerpoint/2010/main" val="3320198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9370ED-66D6-4A86-B396-F7E497D0DCC3}"/>
              </a:ext>
            </a:extLst>
          </p:cNvPr>
          <p:cNvSpPr>
            <a:spLocks noGrp="1"/>
          </p:cNvSpPr>
          <p:nvPr>
            <p:ph type="sldNum" sz="quarter" idx="12"/>
          </p:nvPr>
        </p:nvSpPr>
        <p:spPr/>
        <p:txBody>
          <a:bodyPr/>
          <a:lstStyle/>
          <a:p>
            <a:fld id="{6767FADE-2612-3649-B495-F644A23F288B}" type="slidenum">
              <a:rPr lang="en-US" smtClean="0"/>
              <a:pPr/>
              <a:t>34</a:t>
            </a:fld>
            <a:endParaRPr lang="en-US"/>
          </a:p>
        </p:txBody>
      </p:sp>
      <p:sp>
        <p:nvSpPr>
          <p:cNvPr id="3" name="Title 2">
            <a:extLst>
              <a:ext uri="{FF2B5EF4-FFF2-40B4-BE49-F238E27FC236}">
                <a16:creationId xmlns:a16="http://schemas.microsoft.com/office/drawing/2014/main" id="{9A712AE6-B3B8-4DA1-B8CD-D7A17D2F1967}"/>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Pom.xml - parent</a:t>
            </a:r>
            <a:endParaRPr lang="en-SG" dirty="0">
              <a:solidFill>
                <a:schemeClr val="tx1"/>
              </a:solidFill>
              <a:latin typeface="Amasis MT Pro Black" panose="02040A04050005020304" pitchFamily="18" charset="0"/>
            </a:endParaRPr>
          </a:p>
        </p:txBody>
      </p:sp>
      <p:pic>
        <p:nvPicPr>
          <p:cNvPr id="6" name="Picture 5">
            <a:extLst>
              <a:ext uri="{FF2B5EF4-FFF2-40B4-BE49-F238E27FC236}">
                <a16:creationId xmlns:a16="http://schemas.microsoft.com/office/drawing/2014/main" id="{9B92EB12-5B78-44F3-AFAB-42A9F86989EC}"/>
              </a:ext>
            </a:extLst>
          </p:cNvPr>
          <p:cNvPicPr>
            <a:picLocks noChangeAspect="1"/>
          </p:cNvPicPr>
          <p:nvPr/>
        </p:nvPicPr>
        <p:blipFill>
          <a:blip r:embed="rId3"/>
          <a:stretch>
            <a:fillRect/>
          </a:stretch>
        </p:blipFill>
        <p:spPr>
          <a:xfrm>
            <a:off x="568812" y="1097551"/>
            <a:ext cx="6949738" cy="2753764"/>
          </a:xfrm>
          <a:prstGeom prst="rect">
            <a:avLst/>
          </a:prstGeom>
        </p:spPr>
      </p:pic>
      <p:sp>
        <p:nvSpPr>
          <p:cNvPr id="9" name="Rectangle 8">
            <a:extLst>
              <a:ext uri="{FF2B5EF4-FFF2-40B4-BE49-F238E27FC236}">
                <a16:creationId xmlns:a16="http://schemas.microsoft.com/office/drawing/2014/main" id="{C1334360-E3EF-489E-9EEF-FFF07AFDE2CA}"/>
              </a:ext>
            </a:extLst>
          </p:cNvPr>
          <p:cNvSpPr/>
          <p:nvPr/>
        </p:nvSpPr>
        <p:spPr>
          <a:xfrm>
            <a:off x="914400" y="1828800"/>
            <a:ext cx="4284921" cy="850605"/>
          </a:xfrm>
          <a:prstGeom prst="rect">
            <a:avLst/>
          </a:prstGeom>
          <a:solidFill>
            <a:srgbClr val="FFFF00">
              <a:alpha val="1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11" name="Straight Arrow Connector 10">
            <a:extLst>
              <a:ext uri="{FF2B5EF4-FFF2-40B4-BE49-F238E27FC236}">
                <a16:creationId xmlns:a16="http://schemas.microsoft.com/office/drawing/2014/main" id="{CA96459C-7C66-4B0D-9C6D-2DB77D022712}"/>
              </a:ext>
            </a:extLst>
          </p:cNvPr>
          <p:cNvCxnSpPr>
            <a:cxnSpLocks/>
          </p:cNvCxnSpPr>
          <p:nvPr/>
        </p:nvCxnSpPr>
        <p:spPr>
          <a:xfrm>
            <a:off x="919717" y="2679405"/>
            <a:ext cx="0" cy="140415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Rectangle 12">
            <a:extLst>
              <a:ext uri="{FF2B5EF4-FFF2-40B4-BE49-F238E27FC236}">
                <a16:creationId xmlns:a16="http://schemas.microsoft.com/office/drawing/2014/main" id="{BC0B6F66-1899-4B94-A71B-A4D1481734E3}"/>
              </a:ext>
            </a:extLst>
          </p:cNvPr>
          <p:cNvSpPr/>
          <p:nvPr/>
        </p:nvSpPr>
        <p:spPr>
          <a:xfrm>
            <a:off x="241722" y="4160825"/>
            <a:ext cx="6190976" cy="180518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SG" dirty="0" err="1"/>
              <a:t>Groupid</a:t>
            </a:r>
            <a:r>
              <a:rPr lang="en-SG" dirty="0"/>
              <a:t>, </a:t>
            </a:r>
            <a:r>
              <a:rPr lang="en-SG" dirty="0" err="1"/>
              <a:t>artifactId</a:t>
            </a:r>
            <a:r>
              <a:rPr lang="en-SG" dirty="0"/>
              <a:t>, version of </a:t>
            </a:r>
            <a:r>
              <a:rPr lang="en-SG" dirty="0" err="1"/>
              <a:t>springboot</a:t>
            </a:r>
            <a:endParaRPr lang="en-SG" dirty="0"/>
          </a:p>
          <a:p>
            <a:pPr marL="285750" indent="-285750">
              <a:buFont typeface="Arial" panose="020B0604020202020204" pitchFamily="34" charset="0"/>
              <a:buChar char="•"/>
            </a:pPr>
            <a:r>
              <a:rPr lang="en-SG" dirty="0"/>
              <a:t>It is declaring the project created is the child of the parent project “</a:t>
            </a:r>
            <a:r>
              <a:rPr lang="en-SG" b="1" dirty="0"/>
              <a:t>spring-boot-starter-parent</a:t>
            </a:r>
            <a:r>
              <a:rPr lang="en-SG" dirty="0"/>
              <a:t>” which contains all the maven dependencies</a:t>
            </a:r>
          </a:p>
          <a:p>
            <a:pPr algn="ctr"/>
            <a:endParaRPr lang="en-SG" dirty="0"/>
          </a:p>
          <a:p>
            <a:pPr algn="ctr"/>
            <a:endParaRPr lang="en-SG" dirty="0"/>
          </a:p>
        </p:txBody>
      </p:sp>
      <p:sp>
        <p:nvSpPr>
          <p:cNvPr id="14" name="Rectangle 13">
            <a:extLst>
              <a:ext uri="{FF2B5EF4-FFF2-40B4-BE49-F238E27FC236}">
                <a16:creationId xmlns:a16="http://schemas.microsoft.com/office/drawing/2014/main" id="{AC38910F-8643-4CAD-BF6F-165ADAEAEF97}"/>
              </a:ext>
            </a:extLst>
          </p:cNvPr>
          <p:cNvSpPr/>
          <p:nvPr/>
        </p:nvSpPr>
        <p:spPr>
          <a:xfrm>
            <a:off x="925035" y="3280507"/>
            <a:ext cx="3179133" cy="499005"/>
          </a:xfrm>
          <a:prstGeom prst="rect">
            <a:avLst/>
          </a:prstGeom>
          <a:solidFill>
            <a:srgbClr val="FFFF00">
              <a:alpha val="1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8989100A-A6D5-4D93-A59E-B263FDC5624F}"/>
              </a:ext>
            </a:extLst>
          </p:cNvPr>
          <p:cNvSpPr/>
          <p:nvPr/>
        </p:nvSpPr>
        <p:spPr>
          <a:xfrm>
            <a:off x="5872715" y="3244605"/>
            <a:ext cx="2406501" cy="60671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SG" dirty="0"/>
          </a:p>
          <a:p>
            <a:pPr algn="ctr"/>
            <a:r>
              <a:rPr lang="en-SG" dirty="0"/>
              <a:t>Java version</a:t>
            </a:r>
          </a:p>
          <a:p>
            <a:pPr algn="ctr"/>
            <a:endParaRPr lang="en-SG" dirty="0"/>
          </a:p>
        </p:txBody>
      </p:sp>
      <p:cxnSp>
        <p:nvCxnSpPr>
          <p:cNvPr id="16" name="Straight Arrow Connector 15">
            <a:extLst>
              <a:ext uri="{FF2B5EF4-FFF2-40B4-BE49-F238E27FC236}">
                <a16:creationId xmlns:a16="http://schemas.microsoft.com/office/drawing/2014/main" id="{B34071C5-EA03-4E04-9CD1-B6519CB7BC98}"/>
              </a:ext>
            </a:extLst>
          </p:cNvPr>
          <p:cNvCxnSpPr>
            <a:cxnSpLocks/>
          </p:cNvCxnSpPr>
          <p:nvPr/>
        </p:nvCxnSpPr>
        <p:spPr>
          <a:xfrm flipV="1">
            <a:off x="4104168" y="3530009"/>
            <a:ext cx="1768547" cy="354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50352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9370ED-66D6-4A86-B396-F7E497D0DCC3}"/>
              </a:ext>
            </a:extLst>
          </p:cNvPr>
          <p:cNvSpPr>
            <a:spLocks noGrp="1"/>
          </p:cNvSpPr>
          <p:nvPr>
            <p:ph type="sldNum" sz="quarter" idx="12"/>
          </p:nvPr>
        </p:nvSpPr>
        <p:spPr/>
        <p:txBody>
          <a:bodyPr/>
          <a:lstStyle/>
          <a:p>
            <a:fld id="{6767FADE-2612-3649-B495-F644A23F288B}" type="slidenum">
              <a:rPr lang="en-US" smtClean="0"/>
              <a:pPr/>
              <a:t>35</a:t>
            </a:fld>
            <a:endParaRPr lang="en-US"/>
          </a:p>
        </p:txBody>
      </p:sp>
      <p:sp>
        <p:nvSpPr>
          <p:cNvPr id="3" name="Title 2">
            <a:extLst>
              <a:ext uri="{FF2B5EF4-FFF2-40B4-BE49-F238E27FC236}">
                <a16:creationId xmlns:a16="http://schemas.microsoft.com/office/drawing/2014/main" id="{9A712AE6-B3B8-4DA1-B8CD-D7A17D2F1967}"/>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Pom.xml - dependencies</a:t>
            </a:r>
            <a:endParaRPr lang="en-SG" dirty="0">
              <a:solidFill>
                <a:schemeClr val="tx1"/>
              </a:solidFill>
              <a:latin typeface="Amasis MT Pro Black" panose="02040A04050005020304" pitchFamily="18" charset="0"/>
            </a:endParaRPr>
          </a:p>
        </p:txBody>
      </p:sp>
      <p:sp>
        <p:nvSpPr>
          <p:cNvPr id="15" name="Rectangle 14">
            <a:extLst>
              <a:ext uri="{FF2B5EF4-FFF2-40B4-BE49-F238E27FC236}">
                <a16:creationId xmlns:a16="http://schemas.microsoft.com/office/drawing/2014/main" id="{8989100A-A6D5-4D93-A59E-B263FDC5624F}"/>
              </a:ext>
            </a:extLst>
          </p:cNvPr>
          <p:cNvSpPr/>
          <p:nvPr/>
        </p:nvSpPr>
        <p:spPr>
          <a:xfrm>
            <a:off x="762085" y="5204982"/>
            <a:ext cx="7128692" cy="11516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SG" dirty="0"/>
          </a:p>
          <a:p>
            <a:pPr algn="ctr"/>
            <a:r>
              <a:rPr lang="en-SG" dirty="0"/>
              <a:t>Dependencies </a:t>
            </a:r>
            <a:r>
              <a:rPr lang="en-SG" dirty="0">
                <a:sym typeface="Wingdings" panose="05000000000000000000" pitchFamily="2" charset="2"/>
              </a:rPr>
              <a:t></a:t>
            </a:r>
            <a:r>
              <a:rPr lang="en-SG" dirty="0"/>
              <a:t> such as </a:t>
            </a:r>
            <a:r>
              <a:rPr lang="en-SG" dirty="0" err="1"/>
              <a:t>Thymeleaf</a:t>
            </a:r>
            <a:r>
              <a:rPr lang="en-SG" dirty="0"/>
              <a:t>, spring boot web and spring boot development tools</a:t>
            </a:r>
          </a:p>
        </p:txBody>
      </p:sp>
      <p:pic>
        <p:nvPicPr>
          <p:cNvPr id="8" name="Picture 7">
            <a:extLst>
              <a:ext uri="{FF2B5EF4-FFF2-40B4-BE49-F238E27FC236}">
                <a16:creationId xmlns:a16="http://schemas.microsoft.com/office/drawing/2014/main" id="{4FFA358A-485D-485B-BC0D-62C20662CEAD}"/>
              </a:ext>
            </a:extLst>
          </p:cNvPr>
          <p:cNvPicPr>
            <a:picLocks noChangeAspect="1"/>
          </p:cNvPicPr>
          <p:nvPr/>
        </p:nvPicPr>
        <p:blipFill>
          <a:blip r:embed="rId3"/>
          <a:stretch>
            <a:fillRect/>
          </a:stretch>
        </p:blipFill>
        <p:spPr>
          <a:xfrm>
            <a:off x="74428" y="981605"/>
            <a:ext cx="6709144" cy="4166540"/>
          </a:xfrm>
          <a:prstGeom prst="rect">
            <a:avLst/>
          </a:prstGeom>
        </p:spPr>
      </p:pic>
      <p:pic>
        <p:nvPicPr>
          <p:cNvPr id="4" name="Picture 3">
            <a:extLst>
              <a:ext uri="{FF2B5EF4-FFF2-40B4-BE49-F238E27FC236}">
                <a16:creationId xmlns:a16="http://schemas.microsoft.com/office/drawing/2014/main" id="{59AE3055-B79F-10AE-2E15-DF23FE680C11}"/>
              </a:ext>
            </a:extLst>
          </p:cNvPr>
          <p:cNvPicPr/>
          <p:nvPr/>
        </p:nvPicPr>
        <p:blipFill>
          <a:blip r:embed="rId4"/>
          <a:stretch>
            <a:fillRect/>
          </a:stretch>
        </p:blipFill>
        <p:spPr>
          <a:xfrm>
            <a:off x="5316279" y="923455"/>
            <a:ext cx="3753293" cy="3808033"/>
          </a:xfrm>
          <a:prstGeom prst="rect">
            <a:avLst/>
          </a:prstGeom>
        </p:spPr>
      </p:pic>
      <p:sp>
        <p:nvSpPr>
          <p:cNvPr id="5" name="Rectangle: Rounded Corners 4">
            <a:extLst>
              <a:ext uri="{FF2B5EF4-FFF2-40B4-BE49-F238E27FC236}">
                <a16:creationId xmlns:a16="http://schemas.microsoft.com/office/drawing/2014/main" id="{5995BCD1-7B9F-A3E9-4C18-CFB7F5870FDC}"/>
              </a:ext>
            </a:extLst>
          </p:cNvPr>
          <p:cNvSpPr/>
          <p:nvPr/>
        </p:nvSpPr>
        <p:spPr>
          <a:xfrm>
            <a:off x="7060019" y="2424223"/>
            <a:ext cx="1286539" cy="797442"/>
          </a:xfrm>
          <a:prstGeom prst="roundRect">
            <a:avLst/>
          </a:prstGeom>
          <a:solidFill>
            <a:srgbClr val="E6550B">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051045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9F8E8-0B43-4110-A79B-8545389FE31C}"/>
              </a:ext>
            </a:extLst>
          </p:cNvPr>
          <p:cNvSpPr>
            <a:spLocks noGrp="1"/>
          </p:cNvSpPr>
          <p:nvPr>
            <p:ph type="sldNum" sz="quarter" idx="12"/>
          </p:nvPr>
        </p:nvSpPr>
        <p:spPr/>
        <p:txBody>
          <a:bodyPr/>
          <a:lstStyle/>
          <a:p>
            <a:fld id="{6767FADE-2612-3649-B495-F644A23F288B}" type="slidenum">
              <a:rPr lang="en-US" smtClean="0"/>
              <a:pPr/>
              <a:t>36</a:t>
            </a:fld>
            <a:endParaRPr lang="en-US"/>
          </a:p>
        </p:txBody>
      </p:sp>
      <p:sp>
        <p:nvSpPr>
          <p:cNvPr id="3" name="Title 2">
            <a:extLst>
              <a:ext uri="{FF2B5EF4-FFF2-40B4-BE49-F238E27FC236}">
                <a16:creationId xmlns:a16="http://schemas.microsoft.com/office/drawing/2014/main" id="{ECD030B9-80A5-4C21-8AED-A2E8C6726F3A}"/>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Java dependencies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C8D60F8B-3303-4C7D-B76E-C9AE5CB0FDED}"/>
              </a:ext>
            </a:extLst>
          </p:cNvPr>
          <p:cNvSpPr>
            <a:spLocks noGrp="1"/>
          </p:cNvSpPr>
          <p:nvPr>
            <p:ph sz="quarter" idx="13"/>
          </p:nvPr>
        </p:nvSpPr>
        <p:spPr>
          <a:xfrm>
            <a:off x="3016259" y="1539145"/>
            <a:ext cx="4224512" cy="1369755"/>
          </a:xfrm>
        </p:spPr>
        <p:txBody>
          <a:bodyPr/>
          <a:lstStyle/>
          <a:p>
            <a:r>
              <a:rPr lang="en-US" dirty="0">
                <a:latin typeface="Amasis MT Pro" panose="02040504050005020304" pitchFamily="18" charset="0"/>
              </a:rPr>
              <a:t>Java dependencies jar files are downloaded in an application</a:t>
            </a:r>
            <a:r>
              <a:rPr lang="en-US" sz="2000" dirty="0">
                <a:latin typeface="Amasis MT Pro" panose="02040504050005020304" pitchFamily="18" charset="0"/>
              </a:rPr>
              <a:t>.</a:t>
            </a:r>
          </a:p>
          <a:p>
            <a:endParaRPr lang="en-US" sz="2000" dirty="0"/>
          </a:p>
        </p:txBody>
      </p:sp>
      <p:pic>
        <p:nvPicPr>
          <p:cNvPr id="6" name="Picture 5">
            <a:extLst>
              <a:ext uri="{FF2B5EF4-FFF2-40B4-BE49-F238E27FC236}">
                <a16:creationId xmlns:a16="http://schemas.microsoft.com/office/drawing/2014/main" id="{35235BC4-C763-474F-AD50-45271D6C46BD}"/>
              </a:ext>
            </a:extLst>
          </p:cNvPr>
          <p:cNvPicPr>
            <a:picLocks noChangeAspect="1"/>
          </p:cNvPicPr>
          <p:nvPr/>
        </p:nvPicPr>
        <p:blipFill>
          <a:blip r:embed="rId3"/>
          <a:stretch>
            <a:fillRect/>
          </a:stretch>
        </p:blipFill>
        <p:spPr>
          <a:xfrm>
            <a:off x="1172143" y="1239360"/>
            <a:ext cx="1532227" cy="1670906"/>
          </a:xfrm>
          <a:prstGeom prst="rect">
            <a:avLst/>
          </a:prstGeom>
        </p:spPr>
      </p:pic>
      <p:pic>
        <p:nvPicPr>
          <p:cNvPr id="8" name="Picture 7">
            <a:extLst>
              <a:ext uri="{FF2B5EF4-FFF2-40B4-BE49-F238E27FC236}">
                <a16:creationId xmlns:a16="http://schemas.microsoft.com/office/drawing/2014/main" id="{A9E4599F-29DB-4ADC-A790-A8165CB826B3}"/>
              </a:ext>
            </a:extLst>
          </p:cNvPr>
          <p:cNvPicPr>
            <a:picLocks noChangeAspect="1"/>
          </p:cNvPicPr>
          <p:nvPr/>
        </p:nvPicPr>
        <p:blipFill>
          <a:blip r:embed="rId4"/>
          <a:stretch>
            <a:fillRect/>
          </a:stretch>
        </p:blipFill>
        <p:spPr>
          <a:xfrm>
            <a:off x="747411" y="3429000"/>
            <a:ext cx="3165371" cy="2758062"/>
          </a:xfrm>
          <a:prstGeom prst="rect">
            <a:avLst/>
          </a:prstGeom>
        </p:spPr>
      </p:pic>
      <p:sp>
        <p:nvSpPr>
          <p:cNvPr id="9" name="Content Placeholder 3">
            <a:extLst>
              <a:ext uri="{FF2B5EF4-FFF2-40B4-BE49-F238E27FC236}">
                <a16:creationId xmlns:a16="http://schemas.microsoft.com/office/drawing/2014/main" id="{ED0931A5-9207-4839-8FAA-CD6C39452A37}"/>
              </a:ext>
            </a:extLst>
          </p:cNvPr>
          <p:cNvSpPr txBox="1">
            <a:spLocks/>
          </p:cNvSpPr>
          <p:nvPr/>
        </p:nvSpPr>
        <p:spPr>
          <a:xfrm>
            <a:off x="4355962" y="3695193"/>
            <a:ext cx="4644216" cy="2225676"/>
          </a:xfrm>
          <a:prstGeom prst="rect">
            <a:avLst/>
          </a:prstGeom>
        </p:spPr>
        <p:txBody>
          <a:bodyPr/>
          <a:lst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pitchFamily="34" charset="0"/>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pitchFamily="34" charset="0"/>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pitchFamily="34" charset="0"/>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masis MT Pro" panose="02040504050005020304" pitchFamily="18" charset="0"/>
              </a:rPr>
              <a:t>Maven allows to declare the dependencies in pom.xml</a:t>
            </a:r>
          </a:p>
          <a:p>
            <a:r>
              <a:rPr lang="en-US" dirty="0">
                <a:latin typeface="Amasis MT Pro" panose="02040504050005020304" pitchFamily="18" charset="0"/>
              </a:rPr>
              <a:t>It downloads all the jar files from the repository based on the dependencies declared in pom.xml for the application. </a:t>
            </a:r>
          </a:p>
          <a:p>
            <a:endParaRPr lang="en-US" sz="2000" dirty="0"/>
          </a:p>
        </p:txBody>
      </p:sp>
    </p:spTree>
    <p:extLst>
      <p:ext uri="{BB962C8B-B14F-4D97-AF65-F5344CB8AC3E}">
        <p14:creationId xmlns:p14="http://schemas.microsoft.com/office/powerpoint/2010/main" val="2955259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3E2DB3-1982-490F-AD85-33370CAFEDE4}"/>
              </a:ext>
            </a:extLst>
          </p:cNvPr>
          <p:cNvSpPr>
            <a:spLocks noGrp="1"/>
          </p:cNvSpPr>
          <p:nvPr>
            <p:ph type="sldNum" sz="quarter" idx="12"/>
          </p:nvPr>
        </p:nvSpPr>
        <p:spPr/>
        <p:txBody>
          <a:bodyPr/>
          <a:lstStyle/>
          <a:p>
            <a:fld id="{6767FADE-2612-3649-B495-F644A23F288B}" type="slidenum">
              <a:rPr lang="en-US" smtClean="0"/>
              <a:pPr/>
              <a:t>37</a:t>
            </a:fld>
            <a:endParaRPr lang="en-US"/>
          </a:p>
        </p:txBody>
      </p:sp>
      <p:sp>
        <p:nvSpPr>
          <p:cNvPr id="3" name="Title 2">
            <a:extLst>
              <a:ext uri="{FF2B5EF4-FFF2-40B4-BE49-F238E27FC236}">
                <a16:creationId xmlns:a16="http://schemas.microsoft.com/office/drawing/2014/main" id="{2BDECEA4-1BC3-4A8B-89EF-FCD4007AB606}"/>
              </a:ext>
            </a:extLst>
          </p:cNvPr>
          <p:cNvSpPr>
            <a:spLocks noGrp="1"/>
          </p:cNvSpPr>
          <p:nvPr>
            <p:ph type="title"/>
          </p:nvPr>
        </p:nvSpPr>
        <p:spPr>
          <a:xfrm>
            <a:off x="665610" y="260714"/>
            <a:ext cx="7330074" cy="770644"/>
          </a:xfrm>
        </p:spPr>
        <p:txBody>
          <a:bodyPr>
            <a:noAutofit/>
          </a:bodyPr>
          <a:lstStyle/>
          <a:p>
            <a:r>
              <a:rPr lang="en-SG">
                <a:solidFill>
                  <a:schemeClr val="tx1"/>
                </a:solidFill>
                <a:latin typeface="Amasis MT Pro Black" panose="02040A04050005020304" pitchFamily="18" charset="0"/>
              </a:rPr>
              <a:t>Exercise 2: Resource </a:t>
            </a:r>
            <a:r>
              <a:rPr lang="en-SG" dirty="0">
                <a:solidFill>
                  <a:schemeClr val="tx1"/>
                </a:solidFill>
                <a:latin typeface="Amasis MT Pro Black" panose="02040A04050005020304" pitchFamily="18" charset="0"/>
              </a:rPr>
              <a:t>locations</a:t>
            </a:r>
          </a:p>
        </p:txBody>
      </p:sp>
      <p:sp>
        <p:nvSpPr>
          <p:cNvPr id="4" name="Content Placeholder 3">
            <a:extLst>
              <a:ext uri="{FF2B5EF4-FFF2-40B4-BE49-F238E27FC236}">
                <a16:creationId xmlns:a16="http://schemas.microsoft.com/office/drawing/2014/main" id="{21E00F6F-0DC8-49EC-A87E-E8D273E9F45D}"/>
              </a:ext>
            </a:extLst>
          </p:cNvPr>
          <p:cNvSpPr>
            <a:spLocks noGrp="1"/>
          </p:cNvSpPr>
          <p:nvPr>
            <p:ph sz="quarter" idx="13"/>
          </p:nvPr>
        </p:nvSpPr>
        <p:spPr/>
        <p:txBody>
          <a:bodyPr/>
          <a:lstStyle/>
          <a:p>
            <a:pPr marL="0" indent="0">
              <a:buNone/>
            </a:pPr>
            <a:r>
              <a:rPr lang="en-US" dirty="0">
                <a:latin typeface="Amasis MT Pro" panose="02040504050005020304" pitchFamily="18" charset="0"/>
              </a:rPr>
              <a:t>Fill in the blanks below for the appropriate locations to place our resources. </a:t>
            </a:r>
          </a:p>
          <a:p>
            <a:pPr marL="0" indent="0">
              <a:buNone/>
            </a:pPr>
            <a:endParaRPr lang="en-US" dirty="0">
              <a:latin typeface="Amasis MT Pro" panose="02040504050005020304" pitchFamily="18" charset="0"/>
            </a:endParaRPr>
          </a:p>
          <a:p>
            <a:pPr marL="0" indent="0">
              <a:buNone/>
            </a:pPr>
            <a:r>
              <a:rPr lang="en-US" dirty="0">
                <a:latin typeface="Amasis MT Pro" panose="02040504050005020304" pitchFamily="18" charset="0"/>
              </a:rPr>
              <a:t>The first one is done for you.</a:t>
            </a:r>
          </a:p>
        </p:txBody>
      </p:sp>
      <p:graphicFrame>
        <p:nvGraphicFramePr>
          <p:cNvPr id="5" name="Table 4">
            <a:extLst>
              <a:ext uri="{FF2B5EF4-FFF2-40B4-BE49-F238E27FC236}">
                <a16:creationId xmlns:a16="http://schemas.microsoft.com/office/drawing/2014/main" id="{1FAA3F76-B29D-4DC0-B177-7A02B3AC7405}"/>
              </a:ext>
            </a:extLst>
          </p:cNvPr>
          <p:cNvGraphicFramePr>
            <a:graphicFrameLocks noGrp="1"/>
          </p:cNvGraphicFramePr>
          <p:nvPr>
            <p:extLst>
              <p:ext uri="{D42A27DB-BD31-4B8C-83A1-F6EECF244321}">
                <p14:modId xmlns:p14="http://schemas.microsoft.com/office/powerpoint/2010/main" val="281927825"/>
              </p:ext>
            </p:extLst>
          </p:nvPr>
        </p:nvGraphicFramePr>
        <p:xfrm>
          <a:off x="1678214" y="3699479"/>
          <a:ext cx="5009969" cy="1710721"/>
        </p:xfrm>
        <a:graphic>
          <a:graphicData uri="http://schemas.openxmlformats.org/drawingml/2006/table">
            <a:tbl>
              <a:tblPr firstRow="1" firstCol="1" bandRow="1">
                <a:tableStyleId>{5940675A-B579-460E-94D1-54222C63F5DA}</a:tableStyleId>
              </a:tblPr>
              <a:tblGrid>
                <a:gridCol w="1983948">
                  <a:extLst>
                    <a:ext uri="{9D8B030D-6E8A-4147-A177-3AD203B41FA5}">
                      <a16:colId xmlns:a16="http://schemas.microsoft.com/office/drawing/2014/main" val="35067438"/>
                    </a:ext>
                  </a:extLst>
                </a:gridCol>
                <a:gridCol w="3026021">
                  <a:extLst>
                    <a:ext uri="{9D8B030D-6E8A-4147-A177-3AD203B41FA5}">
                      <a16:colId xmlns:a16="http://schemas.microsoft.com/office/drawing/2014/main" val="3872537995"/>
                    </a:ext>
                  </a:extLst>
                </a:gridCol>
              </a:tblGrid>
              <a:tr h="291737">
                <a:tc>
                  <a:txBody>
                    <a:bodyPr/>
                    <a:lstStyle/>
                    <a:p>
                      <a:pPr algn="ctr">
                        <a:lnSpc>
                          <a:spcPct val="107000"/>
                        </a:lnSpc>
                        <a:spcAft>
                          <a:spcPts val="0"/>
                        </a:spcAft>
                      </a:pPr>
                      <a:r>
                        <a:rPr lang="en-US" sz="1100" b="1" dirty="0">
                          <a:effectLst/>
                        </a:rPr>
                        <a:t>Resource</a:t>
                      </a:r>
                      <a:endParaRPr lang="en-SG"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0"/>
                        </a:spcAft>
                      </a:pPr>
                      <a:r>
                        <a:rPr lang="en-US" sz="1100" b="1" dirty="0">
                          <a:effectLst/>
                        </a:rPr>
                        <a:t>Location in a </a:t>
                      </a:r>
                      <a:r>
                        <a:rPr lang="en-US" sz="1100" b="1" dirty="0" err="1">
                          <a:effectLst/>
                        </a:rPr>
                        <a:t>springboot</a:t>
                      </a:r>
                      <a:r>
                        <a:rPr lang="en-US" sz="1100" b="1" dirty="0">
                          <a:effectLst/>
                        </a:rPr>
                        <a:t> project</a:t>
                      </a:r>
                      <a:endParaRPr lang="en-SG"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911650681"/>
                  </a:ext>
                </a:extLst>
              </a:tr>
              <a:tr h="354746">
                <a:tc>
                  <a:txBody>
                    <a:bodyPr/>
                    <a:lstStyle/>
                    <a:p>
                      <a:pPr algn="ctr">
                        <a:lnSpc>
                          <a:spcPct val="107000"/>
                        </a:lnSpc>
                        <a:spcAft>
                          <a:spcPts val="0"/>
                        </a:spcAft>
                      </a:pPr>
                      <a:r>
                        <a:rPr lang="en-US" sz="1100">
                          <a:effectLst/>
                        </a:rPr>
                        <a:t>CSS files</a:t>
                      </a:r>
                      <a:endParaRPr lang="en-SG"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100" dirty="0" err="1">
                          <a:effectLst/>
                        </a:rPr>
                        <a:t>src</a:t>
                      </a:r>
                      <a:r>
                        <a:rPr lang="en-US" sz="1100" dirty="0">
                          <a:effectLst/>
                        </a:rPr>
                        <a:t>/main/resources/static</a:t>
                      </a:r>
                      <a:endParaRPr lang="en-SG"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88449295"/>
                  </a:ext>
                </a:extLst>
              </a:tr>
              <a:tr h="354746">
                <a:tc>
                  <a:txBody>
                    <a:bodyPr/>
                    <a:lstStyle/>
                    <a:p>
                      <a:pPr algn="ctr">
                        <a:lnSpc>
                          <a:spcPct val="107000"/>
                        </a:lnSpc>
                        <a:spcAft>
                          <a:spcPts val="0"/>
                        </a:spcAft>
                      </a:pPr>
                      <a:r>
                        <a:rPr lang="en-US" sz="1100">
                          <a:effectLst/>
                        </a:rPr>
                        <a:t>JavaScript files</a:t>
                      </a:r>
                      <a:endParaRPr lang="en-SG"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100" dirty="0">
                          <a:effectLst/>
                        </a:rPr>
                        <a:t> </a:t>
                      </a:r>
                      <a:endParaRPr lang="en-SG"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7582107"/>
                  </a:ext>
                </a:extLst>
              </a:tr>
              <a:tr h="354746">
                <a:tc>
                  <a:txBody>
                    <a:bodyPr/>
                    <a:lstStyle/>
                    <a:p>
                      <a:pPr algn="ctr">
                        <a:lnSpc>
                          <a:spcPct val="107000"/>
                        </a:lnSpc>
                        <a:spcAft>
                          <a:spcPts val="0"/>
                        </a:spcAft>
                      </a:pPr>
                      <a:r>
                        <a:rPr lang="en-US" sz="1100">
                          <a:effectLst/>
                        </a:rPr>
                        <a:t>HTML files</a:t>
                      </a:r>
                      <a:endParaRPr lang="en-SG"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100" dirty="0">
                          <a:effectLst/>
                        </a:rPr>
                        <a:t> </a:t>
                      </a:r>
                      <a:endParaRPr lang="en-SG"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11062357"/>
                  </a:ext>
                </a:extLst>
              </a:tr>
              <a:tr h="354746">
                <a:tc>
                  <a:txBody>
                    <a:bodyPr/>
                    <a:lstStyle/>
                    <a:p>
                      <a:pPr algn="ctr">
                        <a:lnSpc>
                          <a:spcPct val="107000"/>
                        </a:lnSpc>
                        <a:spcAft>
                          <a:spcPts val="0"/>
                        </a:spcAft>
                      </a:pPr>
                      <a:r>
                        <a:rPr lang="en-US" sz="1100">
                          <a:effectLst/>
                        </a:rPr>
                        <a:t>Image files</a:t>
                      </a:r>
                      <a:endParaRPr lang="en-SG"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100" dirty="0">
                          <a:effectLst/>
                        </a:rPr>
                        <a:t> </a:t>
                      </a:r>
                      <a:endParaRPr lang="en-SG"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13557617"/>
                  </a:ext>
                </a:extLst>
              </a:tr>
            </a:tbl>
          </a:graphicData>
        </a:graphic>
      </p:graphicFrame>
    </p:spTree>
    <p:extLst>
      <p:ext uri="{BB962C8B-B14F-4D97-AF65-F5344CB8AC3E}">
        <p14:creationId xmlns:p14="http://schemas.microsoft.com/office/powerpoint/2010/main" val="140101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3E2DB3-1982-490F-AD85-33370CAFEDE4}"/>
              </a:ext>
            </a:extLst>
          </p:cNvPr>
          <p:cNvSpPr>
            <a:spLocks noGrp="1"/>
          </p:cNvSpPr>
          <p:nvPr>
            <p:ph type="sldNum" sz="quarter" idx="12"/>
          </p:nvPr>
        </p:nvSpPr>
        <p:spPr/>
        <p:txBody>
          <a:bodyPr/>
          <a:lstStyle/>
          <a:p>
            <a:fld id="{6767FADE-2612-3649-B495-F644A23F288B}" type="slidenum">
              <a:rPr lang="en-US" smtClean="0"/>
              <a:pPr/>
              <a:t>38</a:t>
            </a:fld>
            <a:endParaRPr lang="en-US"/>
          </a:p>
        </p:txBody>
      </p:sp>
      <p:sp>
        <p:nvSpPr>
          <p:cNvPr id="3" name="Title 2">
            <a:extLst>
              <a:ext uri="{FF2B5EF4-FFF2-40B4-BE49-F238E27FC236}">
                <a16:creationId xmlns:a16="http://schemas.microsoft.com/office/drawing/2014/main" id="{2BDECEA4-1BC3-4A8B-89EF-FCD4007AB606}"/>
              </a:ext>
            </a:extLst>
          </p:cNvPr>
          <p:cNvSpPr>
            <a:spLocks noGrp="1"/>
          </p:cNvSpPr>
          <p:nvPr>
            <p:ph type="title"/>
          </p:nvPr>
        </p:nvSpPr>
        <p:spPr>
          <a:xfrm>
            <a:off x="665609" y="260713"/>
            <a:ext cx="6809079" cy="781277"/>
          </a:xfrm>
        </p:spPr>
        <p:txBody>
          <a:bodyPr>
            <a:normAutofit/>
          </a:bodyPr>
          <a:lstStyle/>
          <a:p>
            <a:r>
              <a:rPr lang="en-SG" dirty="0">
                <a:solidFill>
                  <a:schemeClr val="tx1"/>
                </a:solidFill>
                <a:latin typeface="Amasis MT Pro Black" panose="02040A04050005020304" pitchFamily="18" charset="0"/>
              </a:rPr>
              <a:t>Resource locations</a:t>
            </a:r>
          </a:p>
        </p:txBody>
      </p:sp>
      <p:sp>
        <p:nvSpPr>
          <p:cNvPr id="4" name="Content Placeholder 3">
            <a:extLst>
              <a:ext uri="{FF2B5EF4-FFF2-40B4-BE49-F238E27FC236}">
                <a16:creationId xmlns:a16="http://schemas.microsoft.com/office/drawing/2014/main" id="{21E00F6F-0DC8-49EC-A87E-E8D273E9F45D}"/>
              </a:ext>
            </a:extLst>
          </p:cNvPr>
          <p:cNvSpPr>
            <a:spLocks noGrp="1"/>
          </p:cNvSpPr>
          <p:nvPr>
            <p:ph sz="quarter" idx="13"/>
          </p:nvPr>
        </p:nvSpPr>
        <p:spPr/>
        <p:txBody>
          <a:bodyPr/>
          <a:lstStyle/>
          <a:p>
            <a:pPr marL="0" indent="0">
              <a:buNone/>
            </a:pPr>
            <a:r>
              <a:rPr lang="en-US" dirty="0">
                <a:latin typeface="Amasis MT Pro" panose="02040504050005020304" pitchFamily="18" charset="0"/>
              </a:rPr>
              <a:t>Fill in the blanks below for the appropriate locations to place our resources. </a:t>
            </a:r>
          </a:p>
          <a:p>
            <a:pPr marL="0" indent="0">
              <a:buNone/>
            </a:pPr>
            <a:endParaRPr lang="en-US" dirty="0">
              <a:latin typeface="Amasis MT Pro" panose="02040504050005020304" pitchFamily="18" charset="0"/>
            </a:endParaRPr>
          </a:p>
          <a:p>
            <a:pPr marL="0" indent="0">
              <a:buNone/>
            </a:pPr>
            <a:r>
              <a:rPr lang="en-US" dirty="0">
                <a:latin typeface="Amasis MT Pro" panose="02040504050005020304" pitchFamily="18" charset="0"/>
              </a:rPr>
              <a:t>The first one is done for you</a:t>
            </a:r>
            <a:r>
              <a:rPr lang="en-US" dirty="0"/>
              <a:t>.</a:t>
            </a:r>
          </a:p>
        </p:txBody>
      </p:sp>
      <p:graphicFrame>
        <p:nvGraphicFramePr>
          <p:cNvPr id="5" name="Table 4">
            <a:extLst>
              <a:ext uri="{FF2B5EF4-FFF2-40B4-BE49-F238E27FC236}">
                <a16:creationId xmlns:a16="http://schemas.microsoft.com/office/drawing/2014/main" id="{1FAA3F76-B29D-4DC0-B177-7A02B3AC7405}"/>
              </a:ext>
            </a:extLst>
          </p:cNvPr>
          <p:cNvGraphicFramePr>
            <a:graphicFrameLocks noGrp="1"/>
          </p:cNvGraphicFramePr>
          <p:nvPr>
            <p:extLst>
              <p:ext uri="{D42A27DB-BD31-4B8C-83A1-F6EECF244321}">
                <p14:modId xmlns:p14="http://schemas.microsoft.com/office/powerpoint/2010/main" val="4203917362"/>
              </p:ext>
            </p:extLst>
          </p:nvPr>
        </p:nvGraphicFramePr>
        <p:xfrm>
          <a:off x="1704340" y="3699479"/>
          <a:ext cx="5009969" cy="1710721"/>
        </p:xfrm>
        <a:graphic>
          <a:graphicData uri="http://schemas.openxmlformats.org/drawingml/2006/table">
            <a:tbl>
              <a:tblPr firstRow="1" firstCol="1" bandRow="1">
                <a:tableStyleId>{5940675A-B579-460E-94D1-54222C63F5DA}</a:tableStyleId>
              </a:tblPr>
              <a:tblGrid>
                <a:gridCol w="1983948">
                  <a:extLst>
                    <a:ext uri="{9D8B030D-6E8A-4147-A177-3AD203B41FA5}">
                      <a16:colId xmlns:a16="http://schemas.microsoft.com/office/drawing/2014/main" val="35067438"/>
                    </a:ext>
                  </a:extLst>
                </a:gridCol>
                <a:gridCol w="3026021">
                  <a:extLst>
                    <a:ext uri="{9D8B030D-6E8A-4147-A177-3AD203B41FA5}">
                      <a16:colId xmlns:a16="http://schemas.microsoft.com/office/drawing/2014/main" val="3872537995"/>
                    </a:ext>
                  </a:extLst>
                </a:gridCol>
              </a:tblGrid>
              <a:tr h="291737">
                <a:tc>
                  <a:txBody>
                    <a:bodyPr/>
                    <a:lstStyle/>
                    <a:p>
                      <a:pPr algn="ctr">
                        <a:lnSpc>
                          <a:spcPct val="107000"/>
                        </a:lnSpc>
                        <a:spcAft>
                          <a:spcPts val="0"/>
                        </a:spcAft>
                      </a:pPr>
                      <a:r>
                        <a:rPr lang="en-US" sz="1100" b="1" dirty="0">
                          <a:effectLst/>
                        </a:rPr>
                        <a:t>Resource</a:t>
                      </a:r>
                      <a:endParaRPr lang="en-SG"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0"/>
                        </a:spcAft>
                      </a:pPr>
                      <a:r>
                        <a:rPr lang="en-US" sz="1100" b="1" dirty="0">
                          <a:effectLst/>
                        </a:rPr>
                        <a:t>Location in a </a:t>
                      </a:r>
                      <a:r>
                        <a:rPr lang="en-US" sz="1100" b="1" dirty="0" err="1">
                          <a:effectLst/>
                        </a:rPr>
                        <a:t>springboot</a:t>
                      </a:r>
                      <a:r>
                        <a:rPr lang="en-US" sz="1100" b="1" dirty="0">
                          <a:effectLst/>
                        </a:rPr>
                        <a:t> project</a:t>
                      </a:r>
                      <a:endParaRPr lang="en-SG"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911650681"/>
                  </a:ext>
                </a:extLst>
              </a:tr>
              <a:tr h="354746">
                <a:tc>
                  <a:txBody>
                    <a:bodyPr/>
                    <a:lstStyle/>
                    <a:p>
                      <a:pPr algn="ctr">
                        <a:lnSpc>
                          <a:spcPct val="107000"/>
                        </a:lnSpc>
                        <a:spcAft>
                          <a:spcPts val="0"/>
                        </a:spcAft>
                      </a:pPr>
                      <a:r>
                        <a:rPr lang="en-US" sz="1100">
                          <a:effectLst/>
                        </a:rPr>
                        <a:t>CSS files</a:t>
                      </a:r>
                      <a:endParaRPr lang="en-SG"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100" dirty="0" err="1">
                          <a:effectLst/>
                        </a:rPr>
                        <a:t>src</a:t>
                      </a:r>
                      <a:r>
                        <a:rPr lang="en-US" sz="1100" dirty="0">
                          <a:effectLst/>
                        </a:rPr>
                        <a:t>/main/resources/static</a:t>
                      </a:r>
                      <a:endParaRPr lang="en-SG"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88449295"/>
                  </a:ext>
                </a:extLst>
              </a:tr>
              <a:tr h="354746">
                <a:tc>
                  <a:txBody>
                    <a:bodyPr/>
                    <a:lstStyle/>
                    <a:p>
                      <a:pPr algn="ctr">
                        <a:lnSpc>
                          <a:spcPct val="107000"/>
                        </a:lnSpc>
                        <a:spcAft>
                          <a:spcPts val="0"/>
                        </a:spcAft>
                      </a:pPr>
                      <a:r>
                        <a:rPr lang="en-US" sz="1100">
                          <a:effectLst/>
                        </a:rPr>
                        <a:t>JavaScript files</a:t>
                      </a:r>
                      <a:endParaRPr lang="en-SG"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ctr" defTabSz="457200" rtl="0" eaLnBrk="1" fontAlgn="auto" latinLnBrk="0" hangingPunct="1">
                        <a:lnSpc>
                          <a:spcPct val="107000"/>
                        </a:lnSpc>
                        <a:spcBef>
                          <a:spcPts val="0"/>
                        </a:spcBef>
                        <a:spcAft>
                          <a:spcPts val="0"/>
                        </a:spcAft>
                        <a:buClrTx/>
                        <a:buSzTx/>
                        <a:buFontTx/>
                        <a:buNone/>
                        <a:tabLst/>
                        <a:defRPr/>
                      </a:pPr>
                      <a:r>
                        <a:rPr lang="en-US" sz="1100" dirty="0" err="1">
                          <a:solidFill>
                            <a:srgbClr val="0070C0"/>
                          </a:solidFill>
                          <a:effectLst/>
                        </a:rPr>
                        <a:t>src</a:t>
                      </a:r>
                      <a:r>
                        <a:rPr lang="en-US" sz="1100" dirty="0">
                          <a:solidFill>
                            <a:srgbClr val="0070C0"/>
                          </a:solidFill>
                          <a:effectLst/>
                        </a:rPr>
                        <a:t>/main/resources/static </a:t>
                      </a:r>
                      <a:endParaRPr lang="en-SG" sz="1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7582107"/>
                  </a:ext>
                </a:extLst>
              </a:tr>
              <a:tr h="354746">
                <a:tc>
                  <a:txBody>
                    <a:bodyPr/>
                    <a:lstStyle/>
                    <a:p>
                      <a:pPr algn="ctr">
                        <a:lnSpc>
                          <a:spcPct val="107000"/>
                        </a:lnSpc>
                        <a:spcAft>
                          <a:spcPts val="0"/>
                        </a:spcAft>
                      </a:pPr>
                      <a:r>
                        <a:rPr lang="en-US" sz="1100">
                          <a:effectLst/>
                        </a:rPr>
                        <a:t>HTML files</a:t>
                      </a:r>
                      <a:endParaRPr lang="en-SG"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100" dirty="0" err="1">
                          <a:solidFill>
                            <a:srgbClr val="0070C0"/>
                          </a:solidFill>
                          <a:effectLst/>
                        </a:rPr>
                        <a:t>src</a:t>
                      </a:r>
                      <a:r>
                        <a:rPr lang="en-US" sz="1100" dirty="0">
                          <a:solidFill>
                            <a:srgbClr val="0070C0"/>
                          </a:solidFill>
                          <a:effectLst/>
                        </a:rPr>
                        <a:t>/main/resources/templates </a:t>
                      </a:r>
                      <a:endParaRPr lang="en-SG" sz="1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11062357"/>
                  </a:ext>
                </a:extLst>
              </a:tr>
              <a:tr h="354746">
                <a:tc>
                  <a:txBody>
                    <a:bodyPr/>
                    <a:lstStyle/>
                    <a:p>
                      <a:pPr algn="ctr">
                        <a:lnSpc>
                          <a:spcPct val="107000"/>
                        </a:lnSpc>
                        <a:spcAft>
                          <a:spcPts val="0"/>
                        </a:spcAft>
                      </a:pPr>
                      <a:r>
                        <a:rPr lang="en-US" sz="1100">
                          <a:effectLst/>
                        </a:rPr>
                        <a:t>Image files</a:t>
                      </a:r>
                      <a:endParaRPr lang="en-SG"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100" dirty="0" err="1">
                          <a:solidFill>
                            <a:srgbClr val="0070C0"/>
                          </a:solidFill>
                          <a:effectLst/>
                        </a:rPr>
                        <a:t>src</a:t>
                      </a:r>
                      <a:r>
                        <a:rPr lang="en-US" sz="1100" dirty="0">
                          <a:solidFill>
                            <a:srgbClr val="0070C0"/>
                          </a:solidFill>
                          <a:effectLst/>
                        </a:rPr>
                        <a:t>/main/resources/static </a:t>
                      </a:r>
                      <a:endParaRPr lang="en-SG" sz="1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13557617"/>
                  </a:ext>
                </a:extLst>
              </a:tr>
            </a:tbl>
          </a:graphicData>
        </a:graphic>
      </p:graphicFrame>
    </p:spTree>
    <p:extLst>
      <p:ext uri="{BB962C8B-B14F-4D97-AF65-F5344CB8AC3E}">
        <p14:creationId xmlns:p14="http://schemas.microsoft.com/office/powerpoint/2010/main" val="29595622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3E2DB3-1982-490F-AD85-33370CAFEDE4}"/>
              </a:ext>
            </a:extLst>
          </p:cNvPr>
          <p:cNvSpPr>
            <a:spLocks noGrp="1"/>
          </p:cNvSpPr>
          <p:nvPr>
            <p:ph type="sldNum" sz="quarter" idx="12"/>
          </p:nvPr>
        </p:nvSpPr>
        <p:spPr/>
        <p:txBody>
          <a:bodyPr/>
          <a:lstStyle/>
          <a:p>
            <a:fld id="{6767FADE-2612-3649-B495-F644A23F288B}" type="slidenum">
              <a:rPr lang="en-US" smtClean="0"/>
              <a:pPr/>
              <a:t>39</a:t>
            </a:fld>
            <a:endParaRPr lang="en-US"/>
          </a:p>
        </p:txBody>
      </p:sp>
      <p:sp>
        <p:nvSpPr>
          <p:cNvPr id="3" name="Title 2">
            <a:extLst>
              <a:ext uri="{FF2B5EF4-FFF2-40B4-BE49-F238E27FC236}">
                <a16:creationId xmlns:a16="http://schemas.microsoft.com/office/drawing/2014/main" id="{2BDECEA4-1BC3-4A8B-89EF-FCD4007AB606}"/>
              </a:ext>
            </a:extLst>
          </p:cNvPr>
          <p:cNvSpPr>
            <a:spLocks noGrp="1"/>
          </p:cNvSpPr>
          <p:nvPr>
            <p:ph type="title"/>
          </p:nvPr>
        </p:nvSpPr>
        <p:spPr>
          <a:xfrm>
            <a:off x="665609" y="260713"/>
            <a:ext cx="6809079" cy="781277"/>
          </a:xfrm>
        </p:spPr>
        <p:txBody>
          <a:bodyPr>
            <a:normAutofit/>
          </a:bodyPr>
          <a:lstStyle/>
          <a:p>
            <a:r>
              <a:rPr lang="en-SG" dirty="0">
                <a:solidFill>
                  <a:schemeClr val="tx1"/>
                </a:solidFill>
                <a:latin typeface="Amasis MT Pro Black" panose="02040A04050005020304" pitchFamily="18" charset="0"/>
              </a:rPr>
              <a:t>Spring Boot Application </a:t>
            </a:r>
          </a:p>
        </p:txBody>
      </p:sp>
      <p:sp>
        <p:nvSpPr>
          <p:cNvPr id="4" name="Content Placeholder 3">
            <a:extLst>
              <a:ext uri="{FF2B5EF4-FFF2-40B4-BE49-F238E27FC236}">
                <a16:creationId xmlns:a16="http://schemas.microsoft.com/office/drawing/2014/main" id="{21E00F6F-0DC8-49EC-A87E-E8D273E9F45D}"/>
              </a:ext>
            </a:extLst>
          </p:cNvPr>
          <p:cNvSpPr>
            <a:spLocks noGrp="1"/>
          </p:cNvSpPr>
          <p:nvPr>
            <p:ph sz="quarter" idx="13"/>
          </p:nvPr>
        </p:nvSpPr>
        <p:spPr>
          <a:xfrm>
            <a:off x="6858836" y="1124905"/>
            <a:ext cx="2019350" cy="2447636"/>
          </a:xfrm>
        </p:spPr>
        <p:txBody>
          <a:bodyPr/>
          <a:lstStyle/>
          <a:p>
            <a:pPr marL="0" indent="0">
              <a:buNone/>
            </a:pPr>
            <a:r>
              <a:rPr lang="en-US" b="1" dirty="0">
                <a:latin typeface="Amasis MT Pro" panose="02040504050005020304" pitchFamily="18" charset="0"/>
              </a:rPr>
              <a:t>@SpringBootApplication </a:t>
            </a:r>
            <a:r>
              <a:rPr lang="en-US" dirty="0">
                <a:latin typeface="Amasis MT Pro" panose="02040504050005020304" pitchFamily="18" charset="0"/>
                <a:sym typeface="Wingdings" panose="05000000000000000000" pitchFamily="2" charset="2"/>
              </a:rPr>
              <a:t> Starting point of the application.</a:t>
            </a:r>
            <a:endParaRPr lang="en-US" dirty="0">
              <a:latin typeface="Amasis MT Pro" panose="02040504050005020304" pitchFamily="18" charset="0"/>
            </a:endParaRPr>
          </a:p>
        </p:txBody>
      </p:sp>
      <p:pic>
        <p:nvPicPr>
          <p:cNvPr id="6" name="Picture 5">
            <a:extLst>
              <a:ext uri="{FF2B5EF4-FFF2-40B4-BE49-F238E27FC236}">
                <a16:creationId xmlns:a16="http://schemas.microsoft.com/office/drawing/2014/main" id="{5F8DFFE3-5673-45F7-A487-346220273D45}"/>
              </a:ext>
            </a:extLst>
          </p:cNvPr>
          <p:cNvPicPr>
            <a:picLocks noChangeAspect="1"/>
          </p:cNvPicPr>
          <p:nvPr/>
        </p:nvPicPr>
        <p:blipFill>
          <a:blip r:embed="rId2"/>
          <a:stretch>
            <a:fillRect/>
          </a:stretch>
        </p:blipFill>
        <p:spPr>
          <a:xfrm>
            <a:off x="151199" y="1146170"/>
            <a:ext cx="5874931" cy="2282830"/>
          </a:xfrm>
          <a:prstGeom prst="rect">
            <a:avLst/>
          </a:prstGeom>
        </p:spPr>
      </p:pic>
      <p:sp>
        <p:nvSpPr>
          <p:cNvPr id="7" name="Rectangle 6">
            <a:extLst>
              <a:ext uri="{FF2B5EF4-FFF2-40B4-BE49-F238E27FC236}">
                <a16:creationId xmlns:a16="http://schemas.microsoft.com/office/drawing/2014/main" id="{906F727D-1A82-498C-B563-3048D0A0F34B}"/>
              </a:ext>
            </a:extLst>
          </p:cNvPr>
          <p:cNvSpPr/>
          <p:nvPr/>
        </p:nvSpPr>
        <p:spPr>
          <a:xfrm>
            <a:off x="2323608" y="2314099"/>
            <a:ext cx="3029490" cy="228414"/>
          </a:xfrm>
          <a:prstGeom prst="rect">
            <a:avLst/>
          </a:prstGeom>
          <a:solidFill>
            <a:srgbClr val="FFFF00">
              <a:alpha val="1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sp>
        <p:nvSpPr>
          <p:cNvPr id="8" name="Rectangle 7">
            <a:extLst>
              <a:ext uri="{FF2B5EF4-FFF2-40B4-BE49-F238E27FC236}">
                <a16:creationId xmlns:a16="http://schemas.microsoft.com/office/drawing/2014/main" id="{D0197D38-FF38-40CC-A86F-E0339B5D2AF0}"/>
              </a:ext>
            </a:extLst>
          </p:cNvPr>
          <p:cNvSpPr/>
          <p:nvPr/>
        </p:nvSpPr>
        <p:spPr>
          <a:xfrm>
            <a:off x="1493525" y="2848496"/>
            <a:ext cx="4689656" cy="212651"/>
          </a:xfrm>
          <a:prstGeom prst="rect">
            <a:avLst/>
          </a:prstGeom>
          <a:solidFill>
            <a:srgbClr val="FFFF00">
              <a:alpha val="1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9" name="Content Placeholder 3">
            <a:extLst>
              <a:ext uri="{FF2B5EF4-FFF2-40B4-BE49-F238E27FC236}">
                <a16:creationId xmlns:a16="http://schemas.microsoft.com/office/drawing/2014/main" id="{BB1F25F6-49B6-406C-BD0F-794E1CEC1722}"/>
              </a:ext>
            </a:extLst>
          </p:cNvPr>
          <p:cNvSpPr txBox="1">
            <a:spLocks/>
          </p:cNvSpPr>
          <p:nvPr/>
        </p:nvSpPr>
        <p:spPr>
          <a:xfrm>
            <a:off x="399774" y="4171223"/>
            <a:ext cx="7852090" cy="1920205"/>
          </a:xfrm>
          <a:prstGeom prst="rect">
            <a:avLst/>
          </a:prstGeom>
        </p:spPr>
        <p:txBody>
          <a:bodyPr/>
          <a:lst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pitchFamily="34" charset="0"/>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pitchFamily="34" charset="0"/>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pitchFamily="34" charset="0"/>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b="1" dirty="0" err="1">
                <a:latin typeface="Amasis MT Pro" panose="02040504050005020304" pitchFamily="18" charset="0"/>
              </a:rPr>
              <a:t>SpringApplication.run</a:t>
            </a:r>
            <a:r>
              <a:rPr lang="en-US" sz="2000" b="1" dirty="0">
                <a:latin typeface="Amasis MT Pro" panose="02040504050005020304" pitchFamily="18" charset="0"/>
              </a:rPr>
              <a:t> </a:t>
            </a:r>
            <a:r>
              <a:rPr lang="en-US" sz="2000" dirty="0">
                <a:latin typeface="Amasis MT Pro" panose="02040504050005020304" pitchFamily="18" charset="0"/>
                <a:sym typeface="Wingdings" panose="05000000000000000000" pitchFamily="2" charset="2"/>
              </a:rPr>
              <a:t> </a:t>
            </a:r>
            <a:r>
              <a:rPr lang="en-US" sz="2000" dirty="0" err="1">
                <a:latin typeface="Amasis MT Pro" panose="02040504050005020304" pitchFamily="18" charset="0"/>
                <a:sym typeface="Wingdings" panose="05000000000000000000" pitchFamily="2" charset="2"/>
              </a:rPr>
              <a:t>SpringApplication</a:t>
            </a:r>
            <a:r>
              <a:rPr lang="en-US" sz="2000" dirty="0">
                <a:latin typeface="Amasis MT Pro" panose="02040504050005020304" pitchFamily="18" charset="0"/>
                <a:sym typeface="Wingdings" panose="05000000000000000000" pitchFamily="2" charset="2"/>
              </a:rPr>
              <a:t> is a static class which has a method called run that takes in two arguments, the first argument is the name of the class which has the main method, and the second argument is the argument to the main method. </a:t>
            </a:r>
            <a:endParaRPr lang="en-US" sz="2000" dirty="0">
              <a:latin typeface="Amasis MT Pro" panose="02040504050005020304" pitchFamily="18" charset="0"/>
            </a:endParaRPr>
          </a:p>
        </p:txBody>
      </p:sp>
      <p:cxnSp>
        <p:nvCxnSpPr>
          <p:cNvPr id="10" name="Straight Arrow Connector 9">
            <a:extLst>
              <a:ext uri="{FF2B5EF4-FFF2-40B4-BE49-F238E27FC236}">
                <a16:creationId xmlns:a16="http://schemas.microsoft.com/office/drawing/2014/main" id="{FDB4D8B5-AEE1-42EA-B782-BC3F26564288}"/>
              </a:ext>
            </a:extLst>
          </p:cNvPr>
          <p:cNvCxnSpPr>
            <a:cxnSpLocks/>
          </p:cNvCxnSpPr>
          <p:nvPr/>
        </p:nvCxnSpPr>
        <p:spPr>
          <a:xfrm flipH="1">
            <a:off x="2879716" y="3113237"/>
            <a:ext cx="34020" cy="93877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0BF4DEBC-A464-413F-B6E7-8D5763B829DC}"/>
              </a:ext>
            </a:extLst>
          </p:cNvPr>
          <p:cNvCxnSpPr>
            <a:cxnSpLocks/>
          </p:cNvCxnSpPr>
          <p:nvPr/>
        </p:nvCxnSpPr>
        <p:spPr>
          <a:xfrm flipV="1">
            <a:off x="3633805" y="2314099"/>
            <a:ext cx="2958381" cy="3620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49185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1F4E8F-6751-44E6-9E10-339139D5D4F2}"/>
              </a:ext>
            </a:extLst>
          </p:cNvPr>
          <p:cNvSpPr>
            <a:spLocks noGrp="1"/>
          </p:cNvSpPr>
          <p:nvPr>
            <p:ph type="sldNum" sz="quarter" idx="12"/>
          </p:nvPr>
        </p:nvSpPr>
        <p:spPr/>
        <p:txBody>
          <a:bodyPr/>
          <a:lstStyle/>
          <a:p>
            <a:fld id="{6767FADE-2612-3649-B495-F644A23F288B}" type="slidenum">
              <a:rPr lang="en-US" smtClean="0"/>
              <a:pPr/>
              <a:t>4</a:t>
            </a:fld>
            <a:endParaRPr lang="en-US"/>
          </a:p>
        </p:txBody>
      </p:sp>
      <p:sp>
        <p:nvSpPr>
          <p:cNvPr id="3" name="Title 2">
            <a:extLst>
              <a:ext uri="{FF2B5EF4-FFF2-40B4-BE49-F238E27FC236}">
                <a16:creationId xmlns:a16="http://schemas.microsoft.com/office/drawing/2014/main" id="{E1F51A24-73EF-48D4-86F9-6A5661063C4A}"/>
              </a:ext>
            </a:extLst>
          </p:cNvPr>
          <p:cNvSpPr>
            <a:spLocks noGrp="1"/>
          </p:cNvSpPr>
          <p:nvPr>
            <p:ph type="title"/>
          </p:nvPr>
        </p:nvSpPr>
        <p:spPr/>
        <p:txBody>
          <a:bodyPr>
            <a:normAutofit/>
          </a:bodyPr>
          <a:lstStyle/>
          <a:p>
            <a:r>
              <a:rPr lang="en-US" dirty="0">
                <a:solidFill>
                  <a:schemeClr val="tx1"/>
                </a:solidFill>
                <a:latin typeface="Amasis MT Pro Black" panose="02040A04050005020304" pitchFamily="18" charset="0"/>
              </a:rPr>
              <a:t>Trainers</a:t>
            </a:r>
            <a:endParaRPr lang="en-SG" dirty="0">
              <a:solidFill>
                <a:schemeClr val="tx1"/>
              </a:solidFill>
              <a:latin typeface="Amasis MT Pro Black" panose="02040A04050005020304" pitchFamily="18" charset="0"/>
            </a:endParaRPr>
          </a:p>
        </p:txBody>
      </p:sp>
      <p:pic>
        <p:nvPicPr>
          <p:cNvPr id="4" name="Picture 3" descr="Kavitha Muniraj">
            <a:extLst>
              <a:ext uri="{FF2B5EF4-FFF2-40B4-BE49-F238E27FC236}">
                <a16:creationId xmlns:a16="http://schemas.microsoft.com/office/drawing/2014/main" id="{EFBB2D7C-53C1-A694-AAB6-B7C874F0E8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2829" y="4657263"/>
            <a:ext cx="1104291" cy="1104291"/>
          </a:xfrm>
          <a:prstGeom prst="rect">
            <a:avLst/>
          </a:prstGeom>
          <a:noFill/>
          <a:ln>
            <a:noFill/>
          </a:ln>
        </p:spPr>
      </p:pic>
      <p:pic>
        <p:nvPicPr>
          <p:cNvPr id="5" name="Picture 4" descr="Desmond Lee">
            <a:extLst>
              <a:ext uri="{FF2B5EF4-FFF2-40B4-BE49-F238E27FC236}">
                <a16:creationId xmlns:a16="http://schemas.microsoft.com/office/drawing/2014/main" id="{EA1E3300-56C7-4336-64DF-637F6AA7CF1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2830" y="2716834"/>
            <a:ext cx="1193194" cy="1193194"/>
          </a:xfrm>
          <a:prstGeom prst="rect">
            <a:avLst/>
          </a:prstGeom>
          <a:noFill/>
          <a:ln>
            <a:noFill/>
          </a:ln>
        </p:spPr>
      </p:pic>
      <p:pic>
        <p:nvPicPr>
          <p:cNvPr id="6" name="Picture 5" descr="Magdalene Lim">
            <a:extLst>
              <a:ext uri="{FF2B5EF4-FFF2-40B4-BE49-F238E27FC236}">
                <a16:creationId xmlns:a16="http://schemas.microsoft.com/office/drawing/2014/main" id="{A42423E4-A2A7-74BD-C65F-96F7602602E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7452" y="1086078"/>
            <a:ext cx="1123950" cy="1123950"/>
          </a:xfrm>
          <a:prstGeom prst="rect">
            <a:avLst/>
          </a:prstGeom>
          <a:noFill/>
          <a:ln>
            <a:noFill/>
          </a:ln>
        </p:spPr>
      </p:pic>
      <p:sp>
        <p:nvSpPr>
          <p:cNvPr id="8" name="TextBox 7">
            <a:extLst>
              <a:ext uri="{FF2B5EF4-FFF2-40B4-BE49-F238E27FC236}">
                <a16:creationId xmlns:a16="http://schemas.microsoft.com/office/drawing/2014/main" id="{B22F33BD-E723-EAB7-C519-5E4A42E49F9F}"/>
              </a:ext>
            </a:extLst>
          </p:cNvPr>
          <p:cNvSpPr txBox="1"/>
          <p:nvPr/>
        </p:nvSpPr>
        <p:spPr>
          <a:xfrm>
            <a:off x="3287722" y="2986698"/>
            <a:ext cx="3663493" cy="1077218"/>
          </a:xfrm>
          <a:prstGeom prst="rect">
            <a:avLst/>
          </a:prstGeom>
          <a:noFill/>
          <a:ln>
            <a:solidFill>
              <a:schemeClr val="accent1"/>
            </a:solidFill>
          </a:ln>
        </p:spPr>
        <p:txBody>
          <a:bodyPr wrap="square">
            <a:spAutoFit/>
          </a:bodyPr>
          <a:lstStyle/>
          <a:p>
            <a:r>
              <a:rPr lang="en-SG" sz="1800" dirty="0">
                <a:effectLst/>
                <a:latin typeface="Amasis MT Pro" panose="02040504050005020304" pitchFamily="18" charset="0"/>
                <a:ea typeface="Calibri" panose="020F0502020204030204" pitchFamily="34" charset="0"/>
                <a:cs typeface="Times New Roman" panose="02020603050405020304" pitchFamily="18" charset="0"/>
              </a:rPr>
              <a:t>Desmond Lee</a:t>
            </a:r>
          </a:p>
          <a:p>
            <a:r>
              <a:rPr lang="en-SG" sz="1800" dirty="0">
                <a:effectLst/>
                <a:latin typeface="Amasis MT Pro" panose="02040504050005020304" pitchFamily="18" charset="0"/>
                <a:ea typeface="Calibri" panose="020F0502020204030204" pitchFamily="34" charset="0"/>
                <a:cs typeface="Times New Roman" panose="02020603050405020304" pitchFamily="18" charset="0"/>
              </a:rPr>
              <a:t> </a:t>
            </a:r>
            <a:r>
              <a:rPr lang="en-SG" sz="1400" dirty="0">
                <a:effectLst/>
                <a:latin typeface="Amasis MT Pro" panose="02040504050005020304" pitchFamily="18" charset="0"/>
                <a:ea typeface="Calibri" panose="020F0502020204030204" pitchFamily="34" charset="0"/>
                <a:cs typeface="Times New Roman" panose="02020603050405020304" pitchFamily="18" charset="0"/>
              </a:rPr>
              <a:t>Associate Lecturer</a:t>
            </a:r>
          </a:p>
          <a:p>
            <a:r>
              <a:rPr lang="en-SG" sz="1400" dirty="0">
                <a:effectLst/>
                <a:latin typeface="Amasis MT Pro" panose="02040504050005020304" pitchFamily="18" charset="0"/>
                <a:ea typeface="Calibri" panose="020F0502020204030204" pitchFamily="34" charset="0"/>
                <a:cs typeface="Times New Roman" panose="02020603050405020304" pitchFamily="18" charset="0"/>
              </a:rPr>
              <a:t> School of </a:t>
            </a:r>
            <a:r>
              <a:rPr lang="en-SG" sz="1400" dirty="0" err="1">
                <a:effectLst/>
                <a:latin typeface="Amasis MT Pro" panose="02040504050005020304" pitchFamily="18" charset="0"/>
                <a:ea typeface="Calibri" panose="020F0502020204030204" pitchFamily="34" charset="0"/>
                <a:cs typeface="Times New Roman" panose="02020603050405020304" pitchFamily="18" charset="0"/>
              </a:rPr>
              <a:t>Infocomm</a:t>
            </a:r>
            <a:endParaRPr lang="en-SG" sz="1400" dirty="0">
              <a:effectLst/>
              <a:latin typeface="Amasis MT Pro" panose="02040504050005020304" pitchFamily="18" charset="0"/>
              <a:ea typeface="Calibri" panose="020F0502020204030204" pitchFamily="34" charset="0"/>
              <a:cs typeface="Times New Roman" panose="02020603050405020304" pitchFamily="18" charset="0"/>
            </a:endParaRPr>
          </a:p>
          <a:p>
            <a:r>
              <a:rPr lang="en-SG" sz="1400" b="0" i="0" u="none" strike="noStrike" dirty="0">
                <a:effectLst/>
                <a:latin typeface="Amasis MT Pro" panose="02040504050005020304" pitchFamily="18" charset="0"/>
              </a:rPr>
              <a:t>DESMOND_LEE@myrp.edu.sg</a:t>
            </a:r>
            <a:endParaRPr lang="en-SG" sz="1400" dirty="0">
              <a:latin typeface="Amasis MT Pro" panose="02040504050005020304" pitchFamily="18" charset="0"/>
            </a:endParaRPr>
          </a:p>
        </p:txBody>
      </p:sp>
      <p:sp>
        <p:nvSpPr>
          <p:cNvPr id="9" name="TextBox 8">
            <a:extLst>
              <a:ext uri="{FF2B5EF4-FFF2-40B4-BE49-F238E27FC236}">
                <a16:creationId xmlns:a16="http://schemas.microsoft.com/office/drawing/2014/main" id="{29B0E9E7-2096-763B-0026-3E686B570C2B}"/>
              </a:ext>
            </a:extLst>
          </p:cNvPr>
          <p:cNvSpPr txBox="1"/>
          <p:nvPr/>
        </p:nvSpPr>
        <p:spPr>
          <a:xfrm>
            <a:off x="3287723" y="1186387"/>
            <a:ext cx="3734514" cy="1015663"/>
          </a:xfrm>
          <a:prstGeom prst="rect">
            <a:avLst/>
          </a:prstGeom>
          <a:noFill/>
          <a:ln>
            <a:solidFill>
              <a:schemeClr val="accent1"/>
            </a:solidFill>
          </a:ln>
        </p:spPr>
        <p:txBody>
          <a:bodyPr wrap="square">
            <a:spAutoFit/>
          </a:bodyPr>
          <a:lstStyle/>
          <a:p>
            <a:r>
              <a:rPr lang="en-SG" sz="1800" dirty="0">
                <a:effectLst/>
                <a:latin typeface="Amasis MT Pro" panose="02040504050005020304" pitchFamily="18" charset="0"/>
                <a:ea typeface="Calibri" panose="020F0502020204030204" pitchFamily="34" charset="0"/>
                <a:cs typeface="Times New Roman" panose="02020603050405020304" pitchFamily="18" charset="0"/>
              </a:rPr>
              <a:t>Magdalene Lim </a:t>
            </a:r>
          </a:p>
          <a:p>
            <a:r>
              <a:rPr lang="en-SG" sz="1400" dirty="0">
                <a:latin typeface="Amasis MT Pro" panose="02040504050005020304" pitchFamily="18" charset="0"/>
                <a:ea typeface="Calibri" panose="020F0502020204030204" pitchFamily="34" charset="0"/>
                <a:cs typeface="Times New Roman" panose="02020603050405020304" pitchFamily="18" charset="0"/>
              </a:rPr>
              <a:t>Senior</a:t>
            </a:r>
            <a:r>
              <a:rPr lang="en-SG" sz="1400" dirty="0">
                <a:effectLst/>
                <a:latin typeface="Amasis MT Pro" panose="02040504050005020304" pitchFamily="18" charset="0"/>
                <a:ea typeface="Calibri" panose="020F0502020204030204" pitchFamily="34" charset="0"/>
                <a:cs typeface="Times New Roman" panose="02020603050405020304" pitchFamily="18" charset="0"/>
              </a:rPr>
              <a:t> Lecturer </a:t>
            </a:r>
          </a:p>
          <a:p>
            <a:r>
              <a:rPr lang="en-SG" sz="1400" dirty="0">
                <a:effectLst/>
                <a:latin typeface="Amasis MT Pro" panose="02040504050005020304" pitchFamily="18" charset="0"/>
                <a:ea typeface="Calibri" panose="020F0502020204030204" pitchFamily="34" charset="0"/>
                <a:cs typeface="Times New Roman" panose="02020603050405020304" pitchFamily="18" charset="0"/>
              </a:rPr>
              <a:t>School of </a:t>
            </a:r>
            <a:r>
              <a:rPr lang="en-SG" sz="1400" dirty="0" err="1">
                <a:effectLst/>
                <a:latin typeface="Amasis MT Pro" panose="02040504050005020304" pitchFamily="18" charset="0"/>
                <a:ea typeface="Calibri" panose="020F0502020204030204" pitchFamily="34" charset="0"/>
                <a:cs typeface="Times New Roman" panose="02020603050405020304" pitchFamily="18" charset="0"/>
              </a:rPr>
              <a:t>Infocomm</a:t>
            </a:r>
            <a:endParaRPr lang="en-SG" sz="1400" dirty="0">
              <a:effectLst/>
              <a:latin typeface="Amasis MT Pro" panose="02040504050005020304" pitchFamily="18" charset="0"/>
              <a:ea typeface="Calibri" panose="020F0502020204030204" pitchFamily="34" charset="0"/>
              <a:cs typeface="Times New Roman" panose="02020603050405020304" pitchFamily="18" charset="0"/>
            </a:endParaRPr>
          </a:p>
          <a:p>
            <a:r>
              <a:rPr lang="en-SG" sz="1400" dirty="0">
                <a:latin typeface="Amasis MT Pro" panose="02040504050005020304" pitchFamily="18" charset="0"/>
                <a:cs typeface="Times New Roman" panose="02020603050405020304" pitchFamily="18" charset="0"/>
              </a:rPr>
              <a:t>Magdalene_lim@rp.edu.sg</a:t>
            </a:r>
            <a:endParaRPr lang="en-SG" sz="1400" dirty="0">
              <a:latin typeface="Amasis MT Pro" panose="02040504050005020304" pitchFamily="18" charset="0"/>
            </a:endParaRPr>
          </a:p>
        </p:txBody>
      </p:sp>
      <p:sp>
        <p:nvSpPr>
          <p:cNvPr id="10" name="TextBox 9">
            <a:extLst>
              <a:ext uri="{FF2B5EF4-FFF2-40B4-BE49-F238E27FC236}">
                <a16:creationId xmlns:a16="http://schemas.microsoft.com/office/drawing/2014/main" id="{E8B8CFDF-AE24-EAFB-DA7E-4F68E4538337}"/>
              </a:ext>
            </a:extLst>
          </p:cNvPr>
          <p:cNvSpPr txBox="1"/>
          <p:nvPr/>
        </p:nvSpPr>
        <p:spPr>
          <a:xfrm>
            <a:off x="3287722" y="4787008"/>
            <a:ext cx="3175221" cy="1015663"/>
          </a:xfrm>
          <a:prstGeom prst="rect">
            <a:avLst/>
          </a:prstGeom>
          <a:noFill/>
          <a:ln>
            <a:solidFill>
              <a:schemeClr val="accent1"/>
            </a:solidFill>
          </a:ln>
        </p:spPr>
        <p:txBody>
          <a:bodyPr wrap="square">
            <a:spAutoFit/>
          </a:bodyPr>
          <a:lstStyle/>
          <a:p>
            <a:r>
              <a:rPr lang="en-SG" dirty="0">
                <a:latin typeface="Amasis MT Pro" panose="02040504050005020304" pitchFamily="18" charset="0"/>
                <a:ea typeface="Calibri" panose="020F0502020204030204" pitchFamily="34" charset="0"/>
                <a:cs typeface="Times New Roman" panose="02020603050405020304" pitchFamily="18" charset="0"/>
              </a:rPr>
              <a:t>Kavitha Muniraj </a:t>
            </a:r>
          </a:p>
          <a:p>
            <a:r>
              <a:rPr lang="en-SG" sz="1400" dirty="0">
                <a:effectLst/>
                <a:latin typeface="Amasis MT Pro" panose="02040504050005020304" pitchFamily="18" charset="0"/>
                <a:ea typeface="Calibri" panose="020F0502020204030204" pitchFamily="34" charset="0"/>
                <a:cs typeface="Times New Roman" panose="02020603050405020304" pitchFamily="18" charset="0"/>
              </a:rPr>
              <a:t>Lecturer </a:t>
            </a:r>
          </a:p>
          <a:p>
            <a:r>
              <a:rPr lang="en-SG" sz="1400" dirty="0">
                <a:effectLst/>
                <a:latin typeface="Amasis MT Pro" panose="02040504050005020304" pitchFamily="18" charset="0"/>
                <a:ea typeface="Calibri" panose="020F0502020204030204" pitchFamily="34" charset="0"/>
                <a:cs typeface="Times New Roman" panose="02020603050405020304" pitchFamily="18" charset="0"/>
              </a:rPr>
              <a:t>School of </a:t>
            </a:r>
            <a:r>
              <a:rPr lang="en-SG" sz="1400" dirty="0" err="1">
                <a:effectLst/>
                <a:latin typeface="Amasis MT Pro" panose="02040504050005020304" pitchFamily="18" charset="0"/>
                <a:ea typeface="Calibri" panose="020F0502020204030204" pitchFamily="34" charset="0"/>
                <a:cs typeface="Times New Roman" panose="02020603050405020304" pitchFamily="18" charset="0"/>
              </a:rPr>
              <a:t>Infocomm</a:t>
            </a:r>
            <a:endParaRPr lang="en-SG" sz="1400" dirty="0">
              <a:effectLst/>
              <a:latin typeface="Amasis MT Pro" panose="02040504050005020304" pitchFamily="18" charset="0"/>
              <a:ea typeface="Calibri" panose="020F0502020204030204" pitchFamily="34" charset="0"/>
              <a:cs typeface="Times New Roman" panose="02020603050405020304" pitchFamily="18" charset="0"/>
            </a:endParaRPr>
          </a:p>
          <a:p>
            <a:r>
              <a:rPr lang="en-SG" sz="1400" dirty="0">
                <a:latin typeface="Amasis MT Pro" panose="02040504050005020304" pitchFamily="18" charset="0"/>
                <a:cs typeface="Times New Roman" panose="02020603050405020304" pitchFamily="18" charset="0"/>
              </a:rPr>
              <a:t>Kavitha_muniraj2@rp.edu.sg</a:t>
            </a:r>
            <a:endParaRPr lang="en-SG" sz="1400" dirty="0">
              <a:latin typeface="Amasis MT Pro" panose="02040504050005020304" pitchFamily="18" charset="0"/>
            </a:endParaRPr>
          </a:p>
        </p:txBody>
      </p:sp>
    </p:spTree>
    <p:extLst>
      <p:ext uri="{BB962C8B-B14F-4D97-AF65-F5344CB8AC3E}">
        <p14:creationId xmlns:p14="http://schemas.microsoft.com/office/powerpoint/2010/main" val="4112578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3E2DB3-1982-490F-AD85-33370CAFEDE4}"/>
              </a:ext>
            </a:extLst>
          </p:cNvPr>
          <p:cNvSpPr>
            <a:spLocks noGrp="1"/>
          </p:cNvSpPr>
          <p:nvPr>
            <p:ph type="sldNum" sz="quarter" idx="12"/>
          </p:nvPr>
        </p:nvSpPr>
        <p:spPr/>
        <p:txBody>
          <a:bodyPr/>
          <a:lstStyle/>
          <a:p>
            <a:fld id="{6767FADE-2612-3649-B495-F644A23F288B}" type="slidenum">
              <a:rPr lang="en-US" smtClean="0"/>
              <a:pPr/>
              <a:t>40</a:t>
            </a:fld>
            <a:endParaRPr lang="en-US"/>
          </a:p>
        </p:txBody>
      </p:sp>
      <p:sp>
        <p:nvSpPr>
          <p:cNvPr id="3" name="Title 2">
            <a:extLst>
              <a:ext uri="{FF2B5EF4-FFF2-40B4-BE49-F238E27FC236}">
                <a16:creationId xmlns:a16="http://schemas.microsoft.com/office/drawing/2014/main" id="{2BDECEA4-1BC3-4A8B-89EF-FCD4007AB606}"/>
              </a:ext>
            </a:extLst>
          </p:cNvPr>
          <p:cNvSpPr>
            <a:spLocks noGrp="1"/>
          </p:cNvSpPr>
          <p:nvPr>
            <p:ph type="title"/>
          </p:nvPr>
        </p:nvSpPr>
        <p:spPr>
          <a:xfrm>
            <a:off x="665609" y="260713"/>
            <a:ext cx="6809079" cy="781277"/>
          </a:xfrm>
        </p:spPr>
        <p:txBody>
          <a:bodyPr>
            <a:normAutofit/>
          </a:bodyPr>
          <a:lstStyle/>
          <a:p>
            <a:r>
              <a:rPr lang="en-SG">
                <a:solidFill>
                  <a:schemeClr val="tx1"/>
                </a:solidFill>
                <a:latin typeface="Amasis MT Pro Black" panose="02040A04050005020304" pitchFamily="18" charset="0"/>
              </a:rPr>
              <a:t>Run Spring Boot Application </a:t>
            </a:r>
            <a:endParaRPr lang="en-SG" dirty="0">
              <a:solidFill>
                <a:schemeClr val="tx1"/>
              </a:solidFill>
              <a:latin typeface="Amasis MT Pro Black" panose="02040A04050005020304" pitchFamily="18" charset="0"/>
            </a:endParaRPr>
          </a:p>
        </p:txBody>
      </p:sp>
      <p:sp>
        <p:nvSpPr>
          <p:cNvPr id="16" name="Content Placeholder 3">
            <a:extLst>
              <a:ext uri="{FF2B5EF4-FFF2-40B4-BE49-F238E27FC236}">
                <a16:creationId xmlns:a16="http://schemas.microsoft.com/office/drawing/2014/main" id="{46F3ADA7-58A5-4833-8D47-8EE6BBEC62BD}"/>
              </a:ext>
            </a:extLst>
          </p:cNvPr>
          <p:cNvSpPr txBox="1">
            <a:spLocks/>
          </p:cNvSpPr>
          <p:nvPr/>
        </p:nvSpPr>
        <p:spPr>
          <a:xfrm>
            <a:off x="665609" y="1322725"/>
            <a:ext cx="7606521" cy="4365694"/>
          </a:xfrm>
          <a:prstGeom prst="rect">
            <a:avLst/>
          </a:prstGeom>
        </p:spPr>
        <p:txBody>
          <a:bodyPr/>
          <a:lst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pitchFamily="34" charset="0"/>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pitchFamily="34" charset="0"/>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pitchFamily="34" charset="0"/>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masis MT Pro" panose="02040504050005020304" pitchFamily="18" charset="0"/>
              </a:rPr>
              <a:t>Sets up default </a:t>
            </a:r>
            <a:r>
              <a:rPr lang="en-US" dirty="0">
                <a:highlight>
                  <a:srgbClr val="FFFF00"/>
                </a:highlight>
                <a:latin typeface="Amasis MT Pro" panose="02040504050005020304" pitchFamily="18" charset="0"/>
              </a:rPr>
              <a:t>configuration</a:t>
            </a:r>
          </a:p>
          <a:p>
            <a:pPr marL="0" indent="0">
              <a:buNone/>
            </a:pPr>
            <a:endParaRPr lang="en-US" dirty="0">
              <a:latin typeface="Amasis MT Pro" panose="02040504050005020304" pitchFamily="18" charset="0"/>
            </a:endParaRPr>
          </a:p>
          <a:p>
            <a:r>
              <a:rPr lang="en-US" dirty="0">
                <a:latin typeface="Amasis MT Pro" panose="02040504050005020304" pitchFamily="18" charset="0"/>
              </a:rPr>
              <a:t>Starts Spring application context</a:t>
            </a:r>
          </a:p>
          <a:p>
            <a:endParaRPr lang="en-US" dirty="0">
              <a:latin typeface="Amasis MT Pro" panose="02040504050005020304" pitchFamily="18" charset="0"/>
            </a:endParaRPr>
          </a:p>
          <a:p>
            <a:r>
              <a:rPr lang="en-US" dirty="0">
                <a:latin typeface="Amasis MT Pro" panose="02040504050005020304" pitchFamily="18" charset="0"/>
              </a:rPr>
              <a:t>Performs class path scan</a:t>
            </a:r>
          </a:p>
          <a:p>
            <a:endParaRPr lang="en-US" dirty="0">
              <a:latin typeface="Amasis MT Pro" panose="02040504050005020304" pitchFamily="18" charset="0"/>
            </a:endParaRPr>
          </a:p>
          <a:p>
            <a:r>
              <a:rPr lang="en-US" dirty="0">
                <a:latin typeface="Amasis MT Pro" panose="02040504050005020304" pitchFamily="18" charset="0"/>
              </a:rPr>
              <a:t>Starts </a:t>
            </a:r>
            <a:r>
              <a:rPr lang="en-US" dirty="0">
                <a:highlight>
                  <a:srgbClr val="FFFF00"/>
                </a:highlight>
                <a:latin typeface="Amasis MT Pro" panose="02040504050005020304" pitchFamily="18" charset="0"/>
              </a:rPr>
              <a:t>Tomcat server</a:t>
            </a:r>
          </a:p>
        </p:txBody>
      </p:sp>
    </p:spTree>
    <p:extLst>
      <p:ext uri="{BB962C8B-B14F-4D97-AF65-F5344CB8AC3E}">
        <p14:creationId xmlns:p14="http://schemas.microsoft.com/office/powerpoint/2010/main" val="3199550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610" y="260714"/>
            <a:ext cx="6211928" cy="604593"/>
          </a:xfrm>
        </p:spPr>
        <p:txBody>
          <a:bodyPr>
            <a:normAutofit/>
          </a:bodyPr>
          <a:lstStyle/>
          <a:p>
            <a:r>
              <a:rPr lang="en-US" b="1" dirty="0">
                <a:solidFill>
                  <a:schemeClr val="tx1"/>
                </a:solidFill>
                <a:latin typeface="Amasis MT Pro Black" panose="02040A04050005020304" pitchFamily="18" charset="0"/>
              </a:rPr>
              <a:t>LUNCH</a:t>
            </a:r>
            <a:endParaRPr lang="en-SG" b="1" dirty="0">
              <a:solidFill>
                <a:schemeClr val="tx1"/>
              </a:solidFill>
              <a:latin typeface="Amasis MT Pro Black" panose="02040A04050005020304" pitchFamily="18" charset="0"/>
            </a:endParaRPr>
          </a:p>
        </p:txBody>
      </p:sp>
      <p:sp>
        <p:nvSpPr>
          <p:cNvPr id="3079" name="Slide Number Placeholder 3">
            <a:extLst>
              <a:ext uri="{FF2B5EF4-FFF2-40B4-BE49-F238E27FC236}">
                <a16:creationId xmlns:a16="http://schemas.microsoft.com/office/drawing/2014/main" id="{196CDBD9-AD88-F26B-7A7B-DB0B90192167}"/>
              </a:ext>
            </a:extLst>
          </p:cNvPr>
          <p:cNvSpPr>
            <a:spLocks noGrp="1"/>
          </p:cNvSpPr>
          <p:nvPr>
            <p:ph type="sldNum" sz="quarter" idx="12"/>
          </p:nvPr>
        </p:nvSpPr>
        <p:spPr>
          <a:xfrm>
            <a:off x="7380328" y="6440969"/>
            <a:ext cx="2133600" cy="365125"/>
          </a:xfrm>
        </p:spPr>
        <p:txBody>
          <a:bodyPr/>
          <a:lstStyle/>
          <a:p>
            <a:pPr>
              <a:spcAft>
                <a:spcPts val="600"/>
              </a:spcAft>
            </a:pPr>
            <a:fld id="{6767FADE-2612-3649-B495-F644A23F288B}" type="slidenum">
              <a:rPr lang="en-US" smtClean="0"/>
              <a:pPr>
                <a:spcAft>
                  <a:spcPts val="600"/>
                </a:spcAft>
              </a:pPr>
              <a:t>41</a:t>
            </a:fld>
            <a:endParaRPr lang="en-US"/>
          </a:p>
        </p:txBody>
      </p:sp>
      <p:pic>
        <p:nvPicPr>
          <p:cNvPr id="4098" name="Picture 2" descr="Lunch time Vectors &amp; Illustrations for Free Download | Freepik">
            <a:extLst>
              <a:ext uri="{FF2B5EF4-FFF2-40B4-BE49-F238E27FC236}">
                <a16:creationId xmlns:a16="http://schemas.microsoft.com/office/drawing/2014/main" id="{78527C59-0D9B-8133-15D7-ADDA554A2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323" y="1146520"/>
            <a:ext cx="4564959" cy="4564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085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CCF04584-665C-C562-2F17-AC1C4868B47D}"/>
              </a:ext>
            </a:extLst>
          </p:cNvPr>
          <p:cNvSpPr>
            <a:spLocks noGrp="1"/>
          </p:cNvSpPr>
          <p:nvPr>
            <p:ph type="title"/>
          </p:nvPr>
        </p:nvSpPr>
        <p:spPr>
          <a:xfrm>
            <a:off x="665610" y="260714"/>
            <a:ext cx="6211928" cy="604593"/>
          </a:xfrm>
        </p:spPr>
        <p:txBody>
          <a:bodyPr/>
          <a:lstStyle/>
          <a:p>
            <a:endParaRPr lang="en-US"/>
          </a:p>
        </p:txBody>
      </p:sp>
      <p:pic>
        <p:nvPicPr>
          <p:cNvPr id="6" name="Picture 5">
            <a:extLst>
              <a:ext uri="{FF2B5EF4-FFF2-40B4-BE49-F238E27FC236}">
                <a16:creationId xmlns:a16="http://schemas.microsoft.com/office/drawing/2014/main" id="{F2A32091-9CDE-25A3-C38B-D096CFABC768}"/>
              </a:ext>
            </a:extLst>
          </p:cNvPr>
          <p:cNvPicPr>
            <a:picLocks noChangeAspect="1"/>
          </p:cNvPicPr>
          <p:nvPr/>
        </p:nvPicPr>
        <p:blipFill>
          <a:blip r:embed="rId3"/>
          <a:stretch>
            <a:fillRect/>
          </a:stretch>
        </p:blipFill>
        <p:spPr>
          <a:xfrm>
            <a:off x="754912" y="0"/>
            <a:ext cx="8272130" cy="6163423"/>
          </a:xfrm>
          <a:prstGeom prst="rect">
            <a:avLst/>
          </a:prstGeom>
          <a:noFill/>
        </p:spPr>
      </p:pic>
      <p:sp>
        <p:nvSpPr>
          <p:cNvPr id="13" name="Slide Number Placeholder 3">
            <a:extLst>
              <a:ext uri="{FF2B5EF4-FFF2-40B4-BE49-F238E27FC236}">
                <a16:creationId xmlns:a16="http://schemas.microsoft.com/office/drawing/2014/main" id="{6CC5C83E-D8BD-2B99-5A59-02D626A3DFC7}"/>
              </a:ext>
            </a:extLst>
          </p:cNvPr>
          <p:cNvSpPr>
            <a:spLocks noGrp="1"/>
          </p:cNvSpPr>
          <p:nvPr>
            <p:ph type="sldNum" sz="quarter" idx="12"/>
          </p:nvPr>
        </p:nvSpPr>
        <p:spPr>
          <a:xfrm>
            <a:off x="7380328" y="6440969"/>
            <a:ext cx="2133600" cy="365125"/>
          </a:xfrm>
        </p:spPr>
        <p:txBody>
          <a:bodyPr>
            <a:normAutofit/>
          </a:bodyPr>
          <a:lstStyle/>
          <a:p>
            <a:pPr>
              <a:spcAft>
                <a:spcPts val="600"/>
              </a:spcAft>
            </a:pPr>
            <a:fld id="{6767FADE-2612-3649-B495-F644A23F288B}" type="slidenum">
              <a:rPr lang="en-US" smtClean="0"/>
              <a:pPr>
                <a:spcAft>
                  <a:spcPts val="600"/>
                </a:spcAft>
              </a:pPr>
              <a:t>42</a:t>
            </a:fld>
            <a:endParaRPr lang="en-US"/>
          </a:p>
        </p:txBody>
      </p:sp>
    </p:spTree>
    <p:extLst>
      <p:ext uri="{BB962C8B-B14F-4D97-AF65-F5344CB8AC3E}">
        <p14:creationId xmlns:p14="http://schemas.microsoft.com/office/powerpoint/2010/main" val="4009678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0414" y="2540255"/>
            <a:ext cx="8121957" cy="3392711"/>
          </a:xfrm>
        </p:spPr>
        <p:txBody>
          <a:bodyPr>
            <a:normAutofit/>
          </a:bodyPr>
          <a:lstStyle/>
          <a:p>
            <a:r>
              <a:rPr lang="en-US" sz="4400" dirty="0">
                <a:solidFill>
                  <a:schemeClr val="tx1"/>
                </a:solidFill>
                <a:latin typeface="Amasis MT Pro Black" panose="02040A04050005020304" pitchFamily="18" charset="0"/>
              </a:rPr>
              <a:t>REST API </a:t>
            </a:r>
            <a:br>
              <a:rPr lang="en-US" sz="4400" dirty="0">
                <a:solidFill>
                  <a:schemeClr val="tx1"/>
                </a:solidFill>
                <a:latin typeface="Amasis MT Pro Black" panose="02040A04050005020304" pitchFamily="18" charset="0"/>
              </a:rPr>
            </a:br>
            <a:br>
              <a:rPr lang="en-US" sz="4400" dirty="0">
                <a:solidFill>
                  <a:schemeClr val="tx1"/>
                </a:solidFill>
                <a:latin typeface="Amasis MT Pro Black" panose="02040A04050005020304" pitchFamily="18" charset="0"/>
              </a:rPr>
            </a:br>
            <a:r>
              <a:rPr lang="en-US" sz="4400" dirty="0">
                <a:solidFill>
                  <a:schemeClr val="tx1"/>
                </a:solidFill>
                <a:latin typeface="Amasis MT Pro Black" panose="02040A04050005020304" pitchFamily="18" charset="0"/>
              </a:rPr>
              <a:t>M</a:t>
            </a:r>
            <a:r>
              <a:rPr lang="en-US" sz="4400" b="1" dirty="0">
                <a:solidFill>
                  <a:schemeClr val="tx1"/>
                </a:solidFill>
                <a:latin typeface="Amasis MT Pro Black" panose="02040A04050005020304" pitchFamily="18" charset="0"/>
              </a:rPr>
              <a:t>VC</a:t>
            </a:r>
            <a:r>
              <a:rPr lang="en-US" sz="4400" dirty="0">
                <a:solidFill>
                  <a:schemeClr val="tx1"/>
                </a:solidFill>
                <a:latin typeface="Amasis MT Pro Black" panose="02040A04050005020304" pitchFamily="18" charset="0"/>
              </a:rPr>
              <a:t> – Models, Views and Controllers</a:t>
            </a:r>
            <a:endParaRPr lang="en-SG" sz="4400"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3571783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EA291A-198E-4ACC-A856-837B4C181184}"/>
              </a:ext>
            </a:extLst>
          </p:cNvPr>
          <p:cNvSpPr>
            <a:spLocks noGrp="1"/>
          </p:cNvSpPr>
          <p:nvPr>
            <p:ph type="sldNum" sz="quarter" idx="12"/>
          </p:nvPr>
        </p:nvSpPr>
        <p:spPr/>
        <p:txBody>
          <a:bodyPr/>
          <a:lstStyle/>
          <a:p>
            <a:fld id="{6767FADE-2612-3649-B495-F644A23F288B}" type="slidenum">
              <a:rPr lang="en-US" smtClean="0"/>
              <a:pPr/>
              <a:t>44</a:t>
            </a:fld>
            <a:endParaRPr lang="en-US"/>
          </a:p>
        </p:txBody>
      </p:sp>
      <p:sp>
        <p:nvSpPr>
          <p:cNvPr id="3" name="Title 2">
            <a:extLst>
              <a:ext uri="{FF2B5EF4-FFF2-40B4-BE49-F238E27FC236}">
                <a16:creationId xmlns:a16="http://schemas.microsoft.com/office/drawing/2014/main" id="{267C36FF-110F-4556-902C-15CE61AC0AB8}"/>
              </a:ext>
            </a:extLst>
          </p:cNvPr>
          <p:cNvSpPr>
            <a:spLocks noGrp="1"/>
          </p:cNvSpPr>
          <p:nvPr>
            <p:ph type="title"/>
          </p:nvPr>
        </p:nvSpPr>
        <p:spPr>
          <a:xfrm>
            <a:off x="665610" y="260714"/>
            <a:ext cx="6714718" cy="834439"/>
          </a:xfrm>
        </p:spPr>
        <p:txBody>
          <a:bodyPr>
            <a:normAutofit/>
          </a:bodyPr>
          <a:lstStyle/>
          <a:p>
            <a:r>
              <a:rPr lang="en-US" dirty="0">
                <a:solidFill>
                  <a:schemeClr val="tx1"/>
                </a:solidFill>
                <a:latin typeface="Amasis MT Pro Black" panose="02040A04050005020304" pitchFamily="18" charset="0"/>
              </a:rPr>
              <a:t>Models, Views and Controllers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1E737D76-D364-49F2-857B-C26A77AA358B}"/>
              </a:ext>
            </a:extLst>
          </p:cNvPr>
          <p:cNvSpPr>
            <a:spLocks noGrp="1"/>
          </p:cNvSpPr>
          <p:nvPr>
            <p:ph sz="quarter" idx="13"/>
          </p:nvPr>
        </p:nvSpPr>
        <p:spPr>
          <a:xfrm>
            <a:off x="733647" y="1637414"/>
            <a:ext cx="7408641" cy="3772786"/>
          </a:xfrm>
        </p:spPr>
        <p:txBody>
          <a:bodyPr/>
          <a:lstStyle/>
          <a:p>
            <a:r>
              <a:rPr lang="en-US" b="1" dirty="0">
                <a:latin typeface="Amasis MT Pro" panose="02040504050005020304" pitchFamily="18" charset="0"/>
              </a:rPr>
              <a:t>Model</a:t>
            </a:r>
          </a:p>
          <a:p>
            <a:pPr lvl="1"/>
            <a:r>
              <a:rPr lang="en-US" dirty="0">
                <a:latin typeface="Amasis MT Pro" panose="02040504050005020304" pitchFamily="18" charset="0"/>
              </a:rPr>
              <a:t>A model class represents the data and data logic</a:t>
            </a:r>
          </a:p>
          <a:p>
            <a:pPr lvl="1"/>
            <a:endParaRPr lang="en-US" dirty="0">
              <a:latin typeface="Amasis MT Pro" panose="02040504050005020304" pitchFamily="18" charset="0"/>
            </a:endParaRPr>
          </a:p>
          <a:p>
            <a:r>
              <a:rPr lang="en-US" b="1" dirty="0">
                <a:latin typeface="Amasis MT Pro" panose="02040504050005020304" pitchFamily="18" charset="0"/>
              </a:rPr>
              <a:t>View  </a:t>
            </a:r>
          </a:p>
          <a:p>
            <a:pPr lvl="1"/>
            <a:r>
              <a:rPr lang="en-US" dirty="0">
                <a:latin typeface="Amasis MT Pro" panose="02040504050005020304" pitchFamily="18" charset="0"/>
              </a:rPr>
              <a:t>A view renders the HTML content and displays the content on the client(e.g., web browser).</a:t>
            </a:r>
          </a:p>
          <a:p>
            <a:pPr lvl="1"/>
            <a:endParaRPr lang="en-US" dirty="0">
              <a:latin typeface="Amasis MT Pro" panose="02040504050005020304" pitchFamily="18" charset="0"/>
            </a:endParaRPr>
          </a:p>
          <a:p>
            <a:r>
              <a:rPr lang="en-US" b="1" dirty="0">
                <a:latin typeface="Amasis MT Pro" panose="02040504050005020304" pitchFamily="18" charset="0"/>
              </a:rPr>
              <a:t>Controller</a:t>
            </a:r>
          </a:p>
          <a:p>
            <a:pPr lvl="1"/>
            <a:r>
              <a:rPr lang="en-US" dirty="0">
                <a:latin typeface="Amasis MT Pro" panose="02040504050005020304" pitchFamily="18" charset="0"/>
              </a:rPr>
              <a:t>A controller class processes any incoming requests and returns a view as a response.</a:t>
            </a:r>
          </a:p>
          <a:p>
            <a:pPr lvl="1"/>
            <a:endParaRPr lang="en-US" dirty="0">
              <a:latin typeface="Amasis MT Pro" panose="02040504050005020304" pitchFamily="18" charset="0"/>
            </a:endParaRPr>
          </a:p>
          <a:p>
            <a:endParaRPr lang="en-SG" dirty="0">
              <a:latin typeface="Amasis MT Pro" panose="02040504050005020304" pitchFamily="18" charset="0"/>
            </a:endParaRPr>
          </a:p>
        </p:txBody>
      </p:sp>
    </p:spTree>
    <p:extLst>
      <p:ext uri="{BB962C8B-B14F-4D97-AF65-F5344CB8AC3E}">
        <p14:creationId xmlns:p14="http://schemas.microsoft.com/office/powerpoint/2010/main" val="2069485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1B1003-4725-47D0-8215-577813BAAE15}"/>
              </a:ext>
            </a:extLst>
          </p:cNvPr>
          <p:cNvSpPr>
            <a:spLocks noGrp="1"/>
          </p:cNvSpPr>
          <p:nvPr>
            <p:ph type="sldNum" sz="quarter" idx="12"/>
          </p:nvPr>
        </p:nvSpPr>
        <p:spPr/>
        <p:txBody>
          <a:bodyPr/>
          <a:lstStyle/>
          <a:p>
            <a:fld id="{6767FADE-2612-3649-B495-F644A23F288B}" type="slidenum">
              <a:rPr lang="en-US" smtClean="0"/>
              <a:pPr/>
              <a:t>45</a:t>
            </a:fld>
            <a:endParaRPr lang="en-US"/>
          </a:p>
        </p:txBody>
      </p:sp>
      <p:sp>
        <p:nvSpPr>
          <p:cNvPr id="3" name="Title 2">
            <a:extLst>
              <a:ext uri="{FF2B5EF4-FFF2-40B4-BE49-F238E27FC236}">
                <a16:creationId xmlns:a16="http://schemas.microsoft.com/office/drawing/2014/main" id="{1214EA06-EF22-4069-9BC8-9E34DB0D8659}"/>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Exercise 3 – Hello World!</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3376E47A-2258-4C71-9BD0-EA37103DFA76}"/>
              </a:ext>
            </a:extLst>
          </p:cNvPr>
          <p:cNvSpPr>
            <a:spLocks noGrp="1"/>
          </p:cNvSpPr>
          <p:nvPr>
            <p:ph sz="quarter" idx="13"/>
          </p:nvPr>
        </p:nvSpPr>
        <p:spPr/>
        <p:txBody>
          <a:bodyPr/>
          <a:lstStyle/>
          <a:p>
            <a:r>
              <a:rPr lang="en-US" dirty="0">
                <a:latin typeface="Amasis MT Pro" panose="02040504050005020304" pitchFamily="18" charset="0"/>
              </a:rPr>
              <a:t>Now let’s do something with the project you have created earlier.</a:t>
            </a:r>
          </a:p>
          <a:p>
            <a:endParaRPr lang="en-US" dirty="0">
              <a:latin typeface="Amasis MT Pro" panose="02040504050005020304" pitchFamily="18" charset="0"/>
            </a:endParaRPr>
          </a:p>
          <a:p>
            <a:r>
              <a:rPr lang="en-US" dirty="0">
                <a:latin typeface="Amasis MT Pro" panose="02040504050005020304" pitchFamily="18" charset="0"/>
              </a:rPr>
              <a:t>We are now going to create a page that will display “Hello world!” on a web browser with </a:t>
            </a:r>
            <a:r>
              <a:rPr lang="en-US" dirty="0" err="1">
                <a:latin typeface="Amasis MT Pro" panose="02040504050005020304" pitchFamily="18" charset="0"/>
              </a:rPr>
              <a:t>Springboot</a:t>
            </a:r>
            <a:r>
              <a:rPr lang="en-US" dirty="0">
                <a:latin typeface="Amasis MT Pro" panose="02040504050005020304" pitchFamily="18" charset="0"/>
              </a:rPr>
              <a:t>.</a:t>
            </a:r>
          </a:p>
          <a:p>
            <a:endParaRPr lang="en-US" dirty="0"/>
          </a:p>
          <a:p>
            <a:pPr lvl="1"/>
            <a:endParaRPr lang="en-SG" dirty="0"/>
          </a:p>
        </p:txBody>
      </p:sp>
      <p:pic>
        <p:nvPicPr>
          <p:cNvPr id="6" name="Picture 5">
            <a:extLst>
              <a:ext uri="{FF2B5EF4-FFF2-40B4-BE49-F238E27FC236}">
                <a16:creationId xmlns:a16="http://schemas.microsoft.com/office/drawing/2014/main" id="{0C77E901-4563-47B0-9E1B-7E01C809A5DB}"/>
              </a:ext>
            </a:extLst>
          </p:cNvPr>
          <p:cNvPicPr/>
          <p:nvPr/>
        </p:nvPicPr>
        <p:blipFill>
          <a:blip r:embed="rId2"/>
          <a:stretch>
            <a:fillRect/>
          </a:stretch>
        </p:blipFill>
        <p:spPr>
          <a:xfrm>
            <a:off x="8142288" y="179507"/>
            <a:ext cx="726450" cy="685800"/>
          </a:xfrm>
          <a:prstGeom prst="rect">
            <a:avLst/>
          </a:prstGeom>
        </p:spPr>
      </p:pic>
      <p:pic>
        <p:nvPicPr>
          <p:cNvPr id="7" name="Picture 6">
            <a:extLst>
              <a:ext uri="{FF2B5EF4-FFF2-40B4-BE49-F238E27FC236}">
                <a16:creationId xmlns:a16="http://schemas.microsoft.com/office/drawing/2014/main" id="{A77A57E8-7A4E-4C63-85DB-1B593738527F}"/>
              </a:ext>
            </a:extLst>
          </p:cNvPr>
          <p:cNvPicPr>
            <a:picLocks noChangeAspect="1"/>
          </p:cNvPicPr>
          <p:nvPr/>
        </p:nvPicPr>
        <p:blipFill rotWithShape="1">
          <a:blip r:embed="rId3"/>
          <a:srcRect r="37385" b="54282"/>
          <a:stretch/>
        </p:blipFill>
        <p:spPr>
          <a:xfrm>
            <a:off x="2669060" y="4128943"/>
            <a:ext cx="3805879" cy="1527817"/>
          </a:xfrm>
          <a:prstGeom prst="rect">
            <a:avLst/>
          </a:prstGeom>
          <a:ln>
            <a:solidFill>
              <a:schemeClr val="tx1"/>
            </a:solidFill>
          </a:ln>
        </p:spPr>
      </p:pic>
    </p:spTree>
    <p:extLst>
      <p:ext uri="{BB962C8B-B14F-4D97-AF65-F5344CB8AC3E}">
        <p14:creationId xmlns:p14="http://schemas.microsoft.com/office/powerpoint/2010/main" val="2097041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1B1003-4725-47D0-8215-577813BAAE15}"/>
              </a:ext>
            </a:extLst>
          </p:cNvPr>
          <p:cNvSpPr>
            <a:spLocks noGrp="1"/>
          </p:cNvSpPr>
          <p:nvPr>
            <p:ph type="sldNum" sz="quarter" idx="12"/>
          </p:nvPr>
        </p:nvSpPr>
        <p:spPr/>
        <p:txBody>
          <a:bodyPr/>
          <a:lstStyle/>
          <a:p>
            <a:fld id="{6767FADE-2612-3649-B495-F644A23F288B}" type="slidenum">
              <a:rPr lang="en-US" smtClean="0"/>
              <a:pPr/>
              <a:t>46</a:t>
            </a:fld>
            <a:endParaRPr lang="en-US"/>
          </a:p>
        </p:txBody>
      </p:sp>
      <p:sp>
        <p:nvSpPr>
          <p:cNvPr id="3" name="Title 2">
            <a:extLst>
              <a:ext uri="{FF2B5EF4-FFF2-40B4-BE49-F238E27FC236}">
                <a16:creationId xmlns:a16="http://schemas.microsoft.com/office/drawing/2014/main" id="{1214EA06-EF22-4069-9BC8-9E34DB0D8659}"/>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Exercise 3 – Hello World!</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3376E47A-2258-4C71-9BD0-EA37103DFA76}"/>
              </a:ext>
            </a:extLst>
          </p:cNvPr>
          <p:cNvSpPr>
            <a:spLocks noGrp="1"/>
          </p:cNvSpPr>
          <p:nvPr>
            <p:ph sz="quarter" idx="13"/>
          </p:nvPr>
        </p:nvSpPr>
        <p:spPr/>
        <p:txBody>
          <a:bodyPr/>
          <a:lstStyle/>
          <a:p>
            <a:pPr marL="0" indent="0">
              <a:buNone/>
            </a:pPr>
            <a:r>
              <a:rPr lang="en-US" sz="2800" dirty="0">
                <a:latin typeface="Amasis MT Pro" panose="02040504050005020304" pitchFamily="18" charset="0"/>
              </a:rPr>
              <a:t>We will be creating the following files:</a:t>
            </a:r>
          </a:p>
          <a:p>
            <a:pPr lvl="1"/>
            <a:r>
              <a:rPr lang="en-US" sz="2400" dirty="0">
                <a:latin typeface="Amasis MT Pro" panose="02040504050005020304" pitchFamily="18" charset="0"/>
              </a:rPr>
              <a:t>Controller – </a:t>
            </a:r>
            <a:r>
              <a:rPr lang="en-US" sz="2400" b="1" dirty="0">
                <a:latin typeface="Amasis MT Pro" panose="02040504050005020304" pitchFamily="18" charset="0"/>
              </a:rPr>
              <a:t>GreetingController.java</a:t>
            </a:r>
          </a:p>
          <a:p>
            <a:pPr lvl="1"/>
            <a:r>
              <a:rPr lang="en-US" sz="2400" dirty="0">
                <a:latin typeface="Amasis MT Pro" panose="02040504050005020304" pitchFamily="18" charset="0"/>
              </a:rPr>
              <a:t>View (Web page) – </a:t>
            </a:r>
            <a:r>
              <a:rPr lang="en-US" sz="2400" b="1" dirty="0">
                <a:latin typeface="Amasis MT Pro" panose="02040504050005020304" pitchFamily="18" charset="0"/>
              </a:rPr>
              <a:t>greeting.html</a:t>
            </a:r>
          </a:p>
          <a:p>
            <a:pPr lvl="1"/>
            <a:endParaRPr lang="en-US" sz="2400" b="1" dirty="0">
              <a:solidFill>
                <a:srgbClr val="7030A0"/>
              </a:solidFill>
            </a:endParaRPr>
          </a:p>
          <a:p>
            <a:pPr lvl="1"/>
            <a:endParaRPr lang="en-SG" sz="2400" dirty="0"/>
          </a:p>
        </p:txBody>
      </p:sp>
      <p:pic>
        <p:nvPicPr>
          <p:cNvPr id="8" name="Picture 7">
            <a:extLst>
              <a:ext uri="{FF2B5EF4-FFF2-40B4-BE49-F238E27FC236}">
                <a16:creationId xmlns:a16="http://schemas.microsoft.com/office/drawing/2014/main" id="{A7AB07F5-266E-4B9A-BC01-4A976319C6D1}"/>
              </a:ext>
            </a:extLst>
          </p:cNvPr>
          <p:cNvPicPr/>
          <p:nvPr/>
        </p:nvPicPr>
        <p:blipFill>
          <a:blip r:embed="rId3"/>
          <a:stretch>
            <a:fillRect/>
          </a:stretch>
        </p:blipFill>
        <p:spPr>
          <a:xfrm>
            <a:off x="8142288" y="179507"/>
            <a:ext cx="726450" cy="685800"/>
          </a:xfrm>
          <a:prstGeom prst="rect">
            <a:avLst/>
          </a:prstGeom>
        </p:spPr>
      </p:pic>
    </p:spTree>
    <p:extLst>
      <p:ext uri="{BB962C8B-B14F-4D97-AF65-F5344CB8AC3E}">
        <p14:creationId xmlns:p14="http://schemas.microsoft.com/office/powerpoint/2010/main" val="11739511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1B1003-4725-47D0-8215-577813BAAE15}"/>
              </a:ext>
            </a:extLst>
          </p:cNvPr>
          <p:cNvSpPr>
            <a:spLocks noGrp="1"/>
          </p:cNvSpPr>
          <p:nvPr>
            <p:ph type="sldNum" sz="quarter" idx="12"/>
          </p:nvPr>
        </p:nvSpPr>
        <p:spPr/>
        <p:txBody>
          <a:bodyPr/>
          <a:lstStyle/>
          <a:p>
            <a:fld id="{6767FADE-2612-3649-B495-F644A23F288B}" type="slidenum">
              <a:rPr lang="en-US" smtClean="0"/>
              <a:pPr/>
              <a:t>47</a:t>
            </a:fld>
            <a:endParaRPr lang="en-US"/>
          </a:p>
        </p:txBody>
      </p:sp>
      <p:sp>
        <p:nvSpPr>
          <p:cNvPr id="3" name="Title 2">
            <a:extLst>
              <a:ext uri="{FF2B5EF4-FFF2-40B4-BE49-F238E27FC236}">
                <a16:creationId xmlns:a16="http://schemas.microsoft.com/office/drawing/2014/main" id="{1214EA06-EF22-4069-9BC8-9E34DB0D8659}"/>
              </a:ext>
            </a:extLst>
          </p:cNvPr>
          <p:cNvSpPr>
            <a:spLocks noGrp="1"/>
          </p:cNvSpPr>
          <p:nvPr>
            <p:ph type="title"/>
          </p:nvPr>
        </p:nvSpPr>
        <p:spPr>
          <a:xfrm>
            <a:off x="462069" y="252914"/>
            <a:ext cx="8022712" cy="971642"/>
          </a:xfrm>
        </p:spPr>
        <p:txBody>
          <a:bodyPr>
            <a:noAutofit/>
          </a:bodyPr>
          <a:lstStyle/>
          <a:p>
            <a:r>
              <a:rPr lang="en-US" dirty="0">
                <a:solidFill>
                  <a:schemeClr val="tx1"/>
                </a:solidFill>
                <a:latin typeface="Amasis MT Pro Black" panose="02040A04050005020304" pitchFamily="18" charset="0"/>
              </a:rPr>
              <a:t>Exercise 3 – Hello World!- Controller</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3376E47A-2258-4C71-9BD0-EA37103DFA76}"/>
              </a:ext>
            </a:extLst>
          </p:cNvPr>
          <p:cNvSpPr>
            <a:spLocks noGrp="1"/>
          </p:cNvSpPr>
          <p:nvPr>
            <p:ph sz="quarter" idx="13"/>
          </p:nvPr>
        </p:nvSpPr>
        <p:spPr>
          <a:xfrm>
            <a:off x="665609" y="1455132"/>
            <a:ext cx="3547607" cy="3759200"/>
          </a:xfrm>
        </p:spPr>
        <p:txBody>
          <a:bodyPr/>
          <a:lstStyle/>
          <a:p>
            <a:pPr marL="457200" indent="-457200">
              <a:buFont typeface="+mj-lt"/>
              <a:buAutoNum type="arabicParenR"/>
            </a:pPr>
            <a:r>
              <a:rPr lang="en-US" sz="2000" dirty="0">
                <a:latin typeface="Amasis MT Pro" panose="02040504050005020304" pitchFamily="18" charset="0"/>
              </a:rPr>
              <a:t>Create a new class under the </a:t>
            </a:r>
            <a:r>
              <a:rPr lang="en-US" sz="2000" b="1" i="1" dirty="0">
                <a:highlight>
                  <a:srgbClr val="FFFF00"/>
                </a:highlight>
                <a:latin typeface="Amasis MT Pro" panose="02040504050005020304" pitchFamily="18" charset="0"/>
              </a:rPr>
              <a:t>studentClass.studentname.lp01 </a:t>
            </a:r>
            <a:r>
              <a:rPr lang="en-US" sz="2000" dirty="0">
                <a:latin typeface="Amasis MT Pro" panose="02040504050005020304" pitchFamily="18" charset="0"/>
              </a:rPr>
              <a:t>package. (You can right-click on the package itself and select </a:t>
            </a:r>
            <a:r>
              <a:rPr lang="en-US" sz="2000" b="1" dirty="0">
                <a:latin typeface="Amasis MT Pro" panose="02040504050005020304" pitchFamily="18" charset="0"/>
              </a:rPr>
              <a:t>New &gt; Class</a:t>
            </a:r>
            <a:r>
              <a:rPr lang="en-US" sz="2000" dirty="0">
                <a:latin typeface="Amasis MT Pro" panose="02040504050005020304" pitchFamily="18" charset="0"/>
              </a:rPr>
              <a:t>)</a:t>
            </a:r>
          </a:p>
          <a:p>
            <a:pPr marL="457200" indent="-457200">
              <a:buFont typeface="+mj-lt"/>
              <a:buAutoNum type="arabicParenR"/>
            </a:pPr>
            <a:endParaRPr lang="en-US" sz="2000" dirty="0">
              <a:latin typeface="Amasis MT Pro" panose="02040504050005020304" pitchFamily="18" charset="0"/>
            </a:endParaRPr>
          </a:p>
          <a:p>
            <a:pPr marL="457200" indent="-457200">
              <a:buFont typeface="+mj-lt"/>
              <a:buAutoNum type="arabicParenR"/>
            </a:pPr>
            <a:r>
              <a:rPr lang="en-US" sz="2000" dirty="0">
                <a:latin typeface="Amasis MT Pro" panose="02040504050005020304" pitchFamily="18" charset="0"/>
              </a:rPr>
              <a:t>Name the class </a:t>
            </a:r>
            <a:r>
              <a:rPr lang="en-US" sz="2000" b="1" dirty="0" err="1">
                <a:latin typeface="Amasis MT Pro" panose="02040504050005020304" pitchFamily="18" charset="0"/>
              </a:rPr>
              <a:t>GreetingController</a:t>
            </a:r>
            <a:r>
              <a:rPr lang="en-US" sz="2000" dirty="0">
                <a:latin typeface="Amasis MT Pro" panose="02040504050005020304" pitchFamily="18" charset="0"/>
              </a:rPr>
              <a:t>, click </a:t>
            </a:r>
            <a:r>
              <a:rPr lang="en-US" sz="2000" b="1" dirty="0">
                <a:latin typeface="Amasis MT Pro" panose="02040504050005020304" pitchFamily="18" charset="0"/>
              </a:rPr>
              <a:t>Finish</a:t>
            </a:r>
            <a:endParaRPr lang="en-SG" sz="2000" b="1" dirty="0">
              <a:latin typeface="Amasis MT Pro" panose="02040504050005020304" pitchFamily="18" charset="0"/>
            </a:endParaRPr>
          </a:p>
        </p:txBody>
      </p:sp>
      <p:pic>
        <p:nvPicPr>
          <p:cNvPr id="7" name="Picture 6">
            <a:extLst>
              <a:ext uri="{FF2B5EF4-FFF2-40B4-BE49-F238E27FC236}">
                <a16:creationId xmlns:a16="http://schemas.microsoft.com/office/drawing/2014/main" id="{359C575E-8424-48A4-980B-DF60F995A6AF}"/>
              </a:ext>
            </a:extLst>
          </p:cNvPr>
          <p:cNvPicPr/>
          <p:nvPr/>
        </p:nvPicPr>
        <p:blipFill>
          <a:blip r:embed="rId3"/>
          <a:stretch>
            <a:fillRect/>
          </a:stretch>
        </p:blipFill>
        <p:spPr>
          <a:xfrm>
            <a:off x="8142288" y="179507"/>
            <a:ext cx="726450" cy="685800"/>
          </a:xfrm>
          <a:prstGeom prst="rect">
            <a:avLst/>
          </a:prstGeom>
        </p:spPr>
      </p:pic>
      <p:sp>
        <p:nvSpPr>
          <p:cNvPr id="5" name="TextBox 4">
            <a:extLst>
              <a:ext uri="{FF2B5EF4-FFF2-40B4-BE49-F238E27FC236}">
                <a16:creationId xmlns:a16="http://schemas.microsoft.com/office/drawing/2014/main" id="{4935912E-08D4-48E4-8744-5A7A51E15987}"/>
              </a:ext>
            </a:extLst>
          </p:cNvPr>
          <p:cNvSpPr txBox="1"/>
          <p:nvPr/>
        </p:nvSpPr>
        <p:spPr>
          <a:xfrm>
            <a:off x="589281" y="4886980"/>
            <a:ext cx="2844800" cy="738664"/>
          </a:xfrm>
          <a:prstGeom prst="rect">
            <a:avLst/>
          </a:prstGeom>
          <a:noFill/>
        </p:spPr>
        <p:txBody>
          <a:bodyPr wrap="square" rtlCol="0">
            <a:spAutoFit/>
          </a:bodyPr>
          <a:lstStyle/>
          <a:p>
            <a:r>
              <a:rPr lang="en-US" sz="1400" dirty="0">
                <a:solidFill>
                  <a:srgbClr val="0070C0"/>
                </a:solidFill>
              </a:rPr>
              <a:t>Note: </a:t>
            </a:r>
          </a:p>
          <a:p>
            <a:r>
              <a:rPr lang="en-US" sz="1400" dirty="0">
                <a:solidFill>
                  <a:srgbClr val="0070C0"/>
                </a:solidFill>
              </a:rPr>
              <a:t>Controller class names should end with “Controller”</a:t>
            </a:r>
            <a:endParaRPr lang="en-SG" sz="1400" dirty="0">
              <a:solidFill>
                <a:srgbClr val="0070C0"/>
              </a:solidFill>
            </a:endParaRPr>
          </a:p>
        </p:txBody>
      </p:sp>
      <p:pic>
        <p:nvPicPr>
          <p:cNvPr id="8" name="Picture 7">
            <a:extLst>
              <a:ext uri="{FF2B5EF4-FFF2-40B4-BE49-F238E27FC236}">
                <a16:creationId xmlns:a16="http://schemas.microsoft.com/office/drawing/2014/main" id="{9E0BB92D-B067-44BA-BC9D-9FAD6D5FBE6B}"/>
              </a:ext>
            </a:extLst>
          </p:cNvPr>
          <p:cNvPicPr>
            <a:picLocks noChangeAspect="1"/>
          </p:cNvPicPr>
          <p:nvPr/>
        </p:nvPicPr>
        <p:blipFill>
          <a:blip r:embed="rId4"/>
          <a:stretch>
            <a:fillRect/>
          </a:stretch>
        </p:blipFill>
        <p:spPr>
          <a:xfrm>
            <a:off x="4289544" y="1345245"/>
            <a:ext cx="4551168" cy="4689566"/>
          </a:xfrm>
          <a:prstGeom prst="rect">
            <a:avLst/>
          </a:prstGeom>
        </p:spPr>
      </p:pic>
    </p:spTree>
    <p:extLst>
      <p:ext uri="{BB962C8B-B14F-4D97-AF65-F5344CB8AC3E}">
        <p14:creationId xmlns:p14="http://schemas.microsoft.com/office/powerpoint/2010/main" val="5170963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1B1003-4725-47D0-8215-577813BAAE15}"/>
              </a:ext>
            </a:extLst>
          </p:cNvPr>
          <p:cNvSpPr>
            <a:spLocks noGrp="1"/>
          </p:cNvSpPr>
          <p:nvPr>
            <p:ph type="sldNum" sz="quarter" idx="12"/>
          </p:nvPr>
        </p:nvSpPr>
        <p:spPr/>
        <p:txBody>
          <a:bodyPr/>
          <a:lstStyle/>
          <a:p>
            <a:fld id="{6767FADE-2612-3649-B495-F644A23F288B}" type="slidenum">
              <a:rPr lang="en-US" smtClean="0"/>
              <a:pPr/>
              <a:t>48</a:t>
            </a:fld>
            <a:endParaRPr lang="en-US"/>
          </a:p>
        </p:txBody>
      </p:sp>
      <p:sp>
        <p:nvSpPr>
          <p:cNvPr id="4" name="Content Placeholder 3">
            <a:extLst>
              <a:ext uri="{FF2B5EF4-FFF2-40B4-BE49-F238E27FC236}">
                <a16:creationId xmlns:a16="http://schemas.microsoft.com/office/drawing/2014/main" id="{3376E47A-2258-4C71-9BD0-EA37103DFA76}"/>
              </a:ext>
            </a:extLst>
          </p:cNvPr>
          <p:cNvSpPr>
            <a:spLocks noGrp="1"/>
          </p:cNvSpPr>
          <p:nvPr>
            <p:ph sz="quarter" idx="13"/>
          </p:nvPr>
        </p:nvSpPr>
        <p:spPr>
          <a:xfrm>
            <a:off x="462070" y="1297963"/>
            <a:ext cx="7560702" cy="4112237"/>
          </a:xfrm>
        </p:spPr>
        <p:txBody>
          <a:bodyPr/>
          <a:lstStyle/>
          <a:p>
            <a:pPr marL="457200" indent="-457200">
              <a:buFont typeface="+mj-lt"/>
              <a:buAutoNum type="arabicParenR" startAt="3"/>
            </a:pPr>
            <a:r>
              <a:rPr lang="en-US" sz="2000" dirty="0">
                <a:latin typeface="Amasis MT Pro" panose="02040504050005020304" pitchFamily="18" charset="0"/>
              </a:rPr>
              <a:t>You should now see the following</a:t>
            </a:r>
            <a:endParaRPr lang="en-SG" sz="2000" dirty="0">
              <a:latin typeface="Amasis MT Pro" panose="02040504050005020304" pitchFamily="18" charset="0"/>
            </a:endParaRPr>
          </a:p>
        </p:txBody>
      </p:sp>
      <p:pic>
        <p:nvPicPr>
          <p:cNvPr id="9" name="Picture 8">
            <a:extLst>
              <a:ext uri="{FF2B5EF4-FFF2-40B4-BE49-F238E27FC236}">
                <a16:creationId xmlns:a16="http://schemas.microsoft.com/office/drawing/2014/main" id="{38D55B4C-E9A5-4A30-A17A-A36C66E5A8AF}"/>
              </a:ext>
            </a:extLst>
          </p:cNvPr>
          <p:cNvPicPr/>
          <p:nvPr/>
        </p:nvPicPr>
        <p:blipFill>
          <a:blip r:embed="rId3"/>
          <a:stretch>
            <a:fillRect/>
          </a:stretch>
        </p:blipFill>
        <p:spPr>
          <a:xfrm>
            <a:off x="8142288" y="179507"/>
            <a:ext cx="726450" cy="685800"/>
          </a:xfrm>
          <a:prstGeom prst="rect">
            <a:avLst/>
          </a:prstGeom>
        </p:spPr>
      </p:pic>
      <p:pic>
        <p:nvPicPr>
          <p:cNvPr id="5" name="Picture 4">
            <a:extLst>
              <a:ext uri="{FF2B5EF4-FFF2-40B4-BE49-F238E27FC236}">
                <a16:creationId xmlns:a16="http://schemas.microsoft.com/office/drawing/2014/main" id="{1CA7379A-EBF2-4B92-B300-A1B3EE651B83}"/>
              </a:ext>
            </a:extLst>
          </p:cNvPr>
          <p:cNvPicPr>
            <a:picLocks noChangeAspect="1"/>
          </p:cNvPicPr>
          <p:nvPr/>
        </p:nvPicPr>
        <p:blipFill>
          <a:blip r:embed="rId4"/>
          <a:stretch>
            <a:fillRect/>
          </a:stretch>
        </p:blipFill>
        <p:spPr>
          <a:xfrm>
            <a:off x="906960" y="2142309"/>
            <a:ext cx="7330080" cy="3662624"/>
          </a:xfrm>
          <a:prstGeom prst="rect">
            <a:avLst/>
          </a:prstGeom>
        </p:spPr>
      </p:pic>
      <p:sp>
        <p:nvSpPr>
          <p:cNvPr id="10" name="Title 2">
            <a:extLst>
              <a:ext uri="{FF2B5EF4-FFF2-40B4-BE49-F238E27FC236}">
                <a16:creationId xmlns:a16="http://schemas.microsoft.com/office/drawing/2014/main" id="{564B50A4-48A0-4980-A8F9-60E2B6E9F150}"/>
              </a:ext>
            </a:extLst>
          </p:cNvPr>
          <p:cNvSpPr>
            <a:spLocks noGrp="1"/>
          </p:cNvSpPr>
          <p:nvPr>
            <p:ph type="title"/>
          </p:nvPr>
        </p:nvSpPr>
        <p:spPr>
          <a:xfrm>
            <a:off x="462069" y="252914"/>
            <a:ext cx="8022712" cy="971642"/>
          </a:xfrm>
        </p:spPr>
        <p:txBody>
          <a:bodyPr>
            <a:noAutofit/>
          </a:bodyPr>
          <a:lstStyle/>
          <a:p>
            <a:r>
              <a:rPr lang="en-US" dirty="0">
                <a:solidFill>
                  <a:schemeClr val="tx1"/>
                </a:solidFill>
                <a:latin typeface="Amasis MT Pro Black" panose="02040A04050005020304" pitchFamily="18" charset="0"/>
              </a:rPr>
              <a:t>Exercise 3 – Hello World!- Controller</a:t>
            </a:r>
            <a:endParaRPr lang="en-SG"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1291817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1B1003-4725-47D0-8215-577813BAAE15}"/>
              </a:ext>
            </a:extLst>
          </p:cNvPr>
          <p:cNvSpPr>
            <a:spLocks noGrp="1"/>
          </p:cNvSpPr>
          <p:nvPr>
            <p:ph type="sldNum" sz="quarter" idx="12"/>
          </p:nvPr>
        </p:nvSpPr>
        <p:spPr/>
        <p:txBody>
          <a:bodyPr/>
          <a:lstStyle/>
          <a:p>
            <a:fld id="{6767FADE-2612-3649-B495-F644A23F288B}" type="slidenum">
              <a:rPr lang="en-US" smtClean="0"/>
              <a:pPr/>
              <a:t>49</a:t>
            </a:fld>
            <a:endParaRPr lang="en-US"/>
          </a:p>
        </p:txBody>
      </p:sp>
      <p:sp>
        <p:nvSpPr>
          <p:cNvPr id="4" name="Content Placeholder 3">
            <a:extLst>
              <a:ext uri="{FF2B5EF4-FFF2-40B4-BE49-F238E27FC236}">
                <a16:creationId xmlns:a16="http://schemas.microsoft.com/office/drawing/2014/main" id="{3376E47A-2258-4C71-9BD0-EA37103DFA76}"/>
              </a:ext>
            </a:extLst>
          </p:cNvPr>
          <p:cNvSpPr>
            <a:spLocks noGrp="1"/>
          </p:cNvSpPr>
          <p:nvPr>
            <p:ph sz="quarter" idx="13"/>
          </p:nvPr>
        </p:nvSpPr>
        <p:spPr>
          <a:xfrm>
            <a:off x="595422" y="1286539"/>
            <a:ext cx="7409671" cy="3719623"/>
          </a:xfrm>
        </p:spPr>
        <p:txBody>
          <a:bodyPr/>
          <a:lstStyle/>
          <a:p>
            <a:pPr marL="457200" indent="-457200">
              <a:buFont typeface="+mj-lt"/>
              <a:buAutoNum type="arabicParenR" startAt="4"/>
            </a:pPr>
            <a:r>
              <a:rPr lang="en-US" sz="2000" dirty="0">
                <a:latin typeface="Amasis MT Pro" panose="02040504050005020304" pitchFamily="18" charset="0"/>
              </a:rPr>
              <a:t>Modify </a:t>
            </a:r>
            <a:r>
              <a:rPr lang="en-US" sz="2000" b="1" dirty="0" err="1">
                <a:latin typeface="Amasis MT Pro" panose="02040504050005020304" pitchFamily="18" charset="0"/>
              </a:rPr>
              <a:t>GreetingController</a:t>
            </a:r>
            <a:r>
              <a:rPr lang="en-US" sz="2000" dirty="0">
                <a:latin typeface="Amasis MT Pro" panose="02040504050005020304" pitchFamily="18" charset="0"/>
              </a:rPr>
              <a:t> as shown below. </a:t>
            </a:r>
          </a:p>
          <a:p>
            <a:pPr marL="457200" indent="-457200">
              <a:buFont typeface="+mj-lt"/>
              <a:buAutoNum type="arabicParenR" startAt="4"/>
            </a:pPr>
            <a:r>
              <a:rPr lang="en-US" sz="2000" dirty="0">
                <a:latin typeface="Amasis MT Pro" panose="02040504050005020304" pitchFamily="18" charset="0"/>
              </a:rPr>
              <a:t>How would you solve the errors in lines 15 and 18? </a:t>
            </a:r>
            <a:endParaRPr lang="en-SG" sz="2000" dirty="0">
              <a:latin typeface="Amasis MT Pro" panose="02040504050005020304" pitchFamily="18" charset="0"/>
            </a:endParaRPr>
          </a:p>
        </p:txBody>
      </p:sp>
      <p:pic>
        <p:nvPicPr>
          <p:cNvPr id="8" name="Picture 7">
            <a:extLst>
              <a:ext uri="{FF2B5EF4-FFF2-40B4-BE49-F238E27FC236}">
                <a16:creationId xmlns:a16="http://schemas.microsoft.com/office/drawing/2014/main" id="{539266D5-D774-4B06-A5CB-A930A71D6E4B}"/>
              </a:ext>
            </a:extLst>
          </p:cNvPr>
          <p:cNvPicPr/>
          <p:nvPr/>
        </p:nvPicPr>
        <p:blipFill>
          <a:blip r:embed="rId3"/>
          <a:stretch>
            <a:fillRect/>
          </a:stretch>
        </p:blipFill>
        <p:spPr>
          <a:xfrm>
            <a:off x="8142288" y="179507"/>
            <a:ext cx="726450" cy="685800"/>
          </a:xfrm>
          <a:prstGeom prst="rect">
            <a:avLst/>
          </a:prstGeom>
        </p:spPr>
      </p:pic>
      <p:pic>
        <p:nvPicPr>
          <p:cNvPr id="5" name="Picture 4">
            <a:extLst>
              <a:ext uri="{FF2B5EF4-FFF2-40B4-BE49-F238E27FC236}">
                <a16:creationId xmlns:a16="http://schemas.microsoft.com/office/drawing/2014/main" id="{C1214A8D-9CE7-4BCB-9707-45B5F1FE2076}"/>
              </a:ext>
            </a:extLst>
          </p:cNvPr>
          <p:cNvPicPr>
            <a:picLocks noChangeAspect="1"/>
          </p:cNvPicPr>
          <p:nvPr/>
        </p:nvPicPr>
        <p:blipFill>
          <a:blip r:embed="rId4"/>
          <a:stretch>
            <a:fillRect/>
          </a:stretch>
        </p:blipFill>
        <p:spPr>
          <a:xfrm>
            <a:off x="665164" y="2657547"/>
            <a:ext cx="7267824" cy="3045969"/>
          </a:xfrm>
          <a:prstGeom prst="rect">
            <a:avLst/>
          </a:prstGeom>
        </p:spPr>
      </p:pic>
      <p:sp>
        <p:nvSpPr>
          <p:cNvPr id="9" name="Title 2">
            <a:extLst>
              <a:ext uri="{FF2B5EF4-FFF2-40B4-BE49-F238E27FC236}">
                <a16:creationId xmlns:a16="http://schemas.microsoft.com/office/drawing/2014/main" id="{C6F581F1-1BA1-462C-9B80-348EF6F2DF19}"/>
              </a:ext>
            </a:extLst>
          </p:cNvPr>
          <p:cNvSpPr>
            <a:spLocks noGrp="1"/>
          </p:cNvSpPr>
          <p:nvPr>
            <p:ph type="title"/>
          </p:nvPr>
        </p:nvSpPr>
        <p:spPr>
          <a:xfrm>
            <a:off x="451436" y="179507"/>
            <a:ext cx="8022712" cy="971642"/>
          </a:xfrm>
        </p:spPr>
        <p:txBody>
          <a:bodyPr>
            <a:noAutofit/>
          </a:bodyPr>
          <a:lstStyle/>
          <a:p>
            <a:r>
              <a:rPr lang="en-US" dirty="0">
                <a:solidFill>
                  <a:schemeClr val="tx1"/>
                </a:solidFill>
                <a:latin typeface="Amasis MT Pro Black" panose="02040A04050005020304" pitchFamily="18" charset="0"/>
              </a:rPr>
              <a:t>Exercise 3 – Hello World!- Controller</a:t>
            </a:r>
            <a:endParaRPr lang="en-SG" dirty="0">
              <a:solidFill>
                <a:schemeClr val="tx1"/>
              </a:solidFill>
              <a:latin typeface="Amasis MT Pro Black" panose="02040A04050005020304" pitchFamily="18" charset="0"/>
            </a:endParaRPr>
          </a:p>
        </p:txBody>
      </p:sp>
      <p:sp>
        <p:nvSpPr>
          <p:cNvPr id="10" name="Rectangle 9">
            <a:extLst>
              <a:ext uri="{FF2B5EF4-FFF2-40B4-BE49-F238E27FC236}">
                <a16:creationId xmlns:a16="http://schemas.microsoft.com/office/drawing/2014/main" id="{E7167E9A-FDA2-467A-AFE0-4945B185ADD5}"/>
              </a:ext>
            </a:extLst>
          </p:cNvPr>
          <p:cNvSpPr/>
          <p:nvPr/>
        </p:nvSpPr>
        <p:spPr>
          <a:xfrm>
            <a:off x="3057255" y="4066324"/>
            <a:ext cx="1663601" cy="206376"/>
          </a:xfrm>
          <a:prstGeom prst="rect">
            <a:avLst/>
          </a:prstGeom>
          <a:solidFill>
            <a:srgbClr val="FFFF00">
              <a:alpha val="1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sp>
        <p:nvSpPr>
          <p:cNvPr id="11" name="Rectangle 10">
            <a:extLst>
              <a:ext uri="{FF2B5EF4-FFF2-40B4-BE49-F238E27FC236}">
                <a16:creationId xmlns:a16="http://schemas.microsoft.com/office/drawing/2014/main" id="{4A1CBF61-0BFC-483C-BFB9-E8E22A88C252}"/>
              </a:ext>
            </a:extLst>
          </p:cNvPr>
          <p:cNvSpPr/>
          <p:nvPr/>
        </p:nvSpPr>
        <p:spPr>
          <a:xfrm>
            <a:off x="6230679" y="3398423"/>
            <a:ext cx="2406501" cy="136066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SG" b="1" dirty="0"/>
          </a:p>
          <a:p>
            <a:r>
              <a:rPr lang="en-SG" b="1" dirty="0"/>
              <a:t>@Controller </a:t>
            </a:r>
            <a:r>
              <a:rPr lang="en-SG" dirty="0"/>
              <a:t>tells spring boot </a:t>
            </a:r>
            <a:r>
              <a:rPr lang="en-SG" dirty="0" err="1"/>
              <a:t>GreetingController</a:t>
            </a:r>
            <a:r>
              <a:rPr lang="en-SG" dirty="0"/>
              <a:t> is a controller class.</a:t>
            </a:r>
          </a:p>
          <a:p>
            <a:pPr algn="ctr"/>
            <a:endParaRPr lang="en-SG" dirty="0"/>
          </a:p>
        </p:txBody>
      </p:sp>
      <p:cxnSp>
        <p:nvCxnSpPr>
          <p:cNvPr id="12" name="Straight Arrow Connector 11">
            <a:extLst>
              <a:ext uri="{FF2B5EF4-FFF2-40B4-BE49-F238E27FC236}">
                <a16:creationId xmlns:a16="http://schemas.microsoft.com/office/drawing/2014/main" id="{B359B9EB-A62E-435A-95BC-6C0DAC376CF0}"/>
              </a:ext>
            </a:extLst>
          </p:cNvPr>
          <p:cNvCxnSpPr>
            <a:cxnSpLocks/>
          </p:cNvCxnSpPr>
          <p:nvPr/>
        </p:nvCxnSpPr>
        <p:spPr>
          <a:xfrm flipV="1">
            <a:off x="4720856" y="4169512"/>
            <a:ext cx="1509823" cy="1101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97812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1F4E8F-6751-44E6-9E10-339139D5D4F2}"/>
              </a:ext>
            </a:extLst>
          </p:cNvPr>
          <p:cNvSpPr>
            <a:spLocks noGrp="1"/>
          </p:cNvSpPr>
          <p:nvPr>
            <p:ph type="sldNum" sz="quarter" idx="12"/>
          </p:nvPr>
        </p:nvSpPr>
        <p:spPr/>
        <p:txBody>
          <a:bodyPr/>
          <a:lstStyle/>
          <a:p>
            <a:fld id="{6767FADE-2612-3649-B495-F644A23F288B}" type="slidenum">
              <a:rPr lang="en-US" smtClean="0"/>
              <a:pPr/>
              <a:t>5</a:t>
            </a:fld>
            <a:endParaRPr lang="en-US"/>
          </a:p>
        </p:txBody>
      </p:sp>
      <p:sp>
        <p:nvSpPr>
          <p:cNvPr id="3" name="Title 2">
            <a:extLst>
              <a:ext uri="{FF2B5EF4-FFF2-40B4-BE49-F238E27FC236}">
                <a16:creationId xmlns:a16="http://schemas.microsoft.com/office/drawing/2014/main" id="{E1F51A24-73EF-48D4-86F9-6A5661063C4A}"/>
              </a:ext>
            </a:extLst>
          </p:cNvPr>
          <p:cNvSpPr>
            <a:spLocks noGrp="1"/>
          </p:cNvSpPr>
          <p:nvPr>
            <p:ph type="title"/>
          </p:nvPr>
        </p:nvSpPr>
        <p:spPr/>
        <p:txBody>
          <a:bodyPr>
            <a:normAutofit/>
          </a:bodyPr>
          <a:lstStyle/>
          <a:p>
            <a:r>
              <a:rPr lang="en-US" dirty="0">
                <a:solidFill>
                  <a:schemeClr val="tx1"/>
                </a:solidFill>
                <a:latin typeface="Amasis MT Pro Black" panose="02040A04050005020304" pitchFamily="18" charset="0"/>
              </a:rPr>
              <a:t>Schedule</a:t>
            </a:r>
            <a:endParaRPr lang="en-SG" dirty="0">
              <a:solidFill>
                <a:schemeClr val="tx1"/>
              </a:solidFill>
              <a:latin typeface="Amasis MT Pro Black" panose="02040A04050005020304" pitchFamily="18" charset="0"/>
            </a:endParaRPr>
          </a:p>
        </p:txBody>
      </p:sp>
      <p:graphicFrame>
        <p:nvGraphicFramePr>
          <p:cNvPr id="7" name="Table 5">
            <a:extLst>
              <a:ext uri="{FF2B5EF4-FFF2-40B4-BE49-F238E27FC236}">
                <a16:creationId xmlns:a16="http://schemas.microsoft.com/office/drawing/2014/main" id="{3A54A3BA-64F3-B7D4-233D-A138A5F1ED4D}"/>
              </a:ext>
            </a:extLst>
          </p:cNvPr>
          <p:cNvGraphicFramePr>
            <a:graphicFrameLocks noGrp="1"/>
          </p:cNvGraphicFramePr>
          <p:nvPr>
            <p:extLst>
              <p:ext uri="{D42A27DB-BD31-4B8C-83A1-F6EECF244321}">
                <p14:modId xmlns:p14="http://schemas.microsoft.com/office/powerpoint/2010/main" val="2744785959"/>
              </p:ext>
            </p:extLst>
          </p:nvPr>
        </p:nvGraphicFramePr>
        <p:xfrm>
          <a:off x="747822" y="1133785"/>
          <a:ext cx="7301022" cy="4732552"/>
        </p:xfrm>
        <a:graphic>
          <a:graphicData uri="http://schemas.openxmlformats.org/drawingml/2006/table">
            <a:tbl>
              <a:tblPr firstRow="1" bandRow="1">
                <a:tableStyleId>{5C22544A-7EE6-4342-B048-85BDC9FD1C3A}</a:tableStyleId>
              </a:tblPr>
              <a:tblGrid>
                <a:gridCol w="3650511">
                  <a:extLst>
                    <a:ext uri="{9D8B030D-6E8A-4147-A177-3AD203B41FA5}">
                      <a16:colId xmlns:a16="http://schemas.microsoft.com/office/drawing/2014/main" val="1648018715"/>
                    </a:ext>
                  </a:extLst>
                </a:gridCol>
                <a:gridCol w="3650511">
                  <a:extLst>
                    <a:ext uri="{9D8B030D-6E8A-4147-A177-3AD203B41FA5}">
                      <a16:colId xmlns:a16="http://schemas.microsoft.com/office/drawing/2014/main" val="3431398385"/>
                    </a:ext>
                  </a:extLst>
                </a:gridCol>
              </a:tblGrid>
              <a:tr h="438770">
                <a:tc>
                  <a:txBody>
                    <a:bodyPr/>
                    <a:lstStyle/>
                    <a:p>
                      <a:r>
                        <a:rPr lang="en-US" sz="2400" dirty="0"/>
                        <a:t>Time</a:t>
                      </a:r>
                      <a:endParaRPr lang="en-SG" sz="2400" dirty="0"/>
                    </a:p>
                  </a:txBody>
                  <a:tcPr/>
                </a:tc>
                <a:tc>
                  <a:txBody>
                    <a:bodyPr/>
                    <a:lstStyle/>
                    <a:p>
                      <a:r>
                        <a:rPr lang="en-US" sz="2400" dirty="0"/>
                        <a:t>Agenda</a:t>
                      </a:r>
                      <a:endParaRPr lang="en-SG" sz="2400" dirty="0"/>
                    </a:p>
                  </a:txBody>
                  <a:tcPr/>
                </a:tc>
                <a:extLst>
                  <a:ext uri="{0D108BD9-81ED-4DB2-BD59-A6C34878D82A}">
                    <a16:rowId xmlns:a16="http://schemas.microsoft.com/office/drawing/2014/main" val="1371475198"/>
                  </a:ext>
                </a:extLst>
              </a:tr>
              <a:tr h="370840">
                <a:tc>
                  <a:txBody>
                    <a:bodyPr/>
                    <a:lstStyle/>
                    <a:p>
                      <a:r>
                        <a:rPr lang="en-US" sz="2000" dirty="0">
                          <a:latin typeface="Amasis MT Pro" panose="02040504050005020304" pitchFamily="18" charset="0"/>
                        </a:rPr>
                        <a:t>9:00 am - 9:15 am</a:t>
                      </a:r>
                      <a:endParaRPr lang="en-SG" sz="2000" dirty="0">
                        <a:latin typeface="Amasis MT Pro" panose="02040504050005020304" pitchFamily="18" charset="0"/>
                      </a:endParaRPr>
                    </a:p>
                  </a:txBody>
                  <a:tcPr/>
                </a:tc>
                <a:tc>
                  <a:txBody>
                    <a:bodyPr/>
                    <a:lstStyle/>
                    <a:p>
                      <a:r>
                        <a:rPr lang="en-US" sz="2000" dirty="0">
                          <a:latin typeface="Amasis MT Pro" panose="02040504050005020304" pitchFamily="18" charset="0"/>
                        </a:rPr>
                        <a:t>Welcome and admin matters</a:t>
                      </a:r>
                      <a:endParaRPr lang="en-SG" sz="2000" dirty="0">
                        <a:latin typeface="Amasis MT Pro" panose="02040504050005020304" pitchFamily="18" charset="0"/>
                      </a:endParaRPr>
                    </a:p>
                  </a:txBody>
                  <a:tcPr/>
                </a:tc>
                <a:extLst>
                  <a:ext uri="{0D108BD9-81ED-4DB2-BD59-A6C34878D82A}">
                    <a16:rowId xmlns:a16="http://schemas.microsoft.com/office/drawing/2014/main" val="1703871380"/>
                  </a:ext>
                </a:extLst>
              </a:tr>
              <a:tr h="370840">
                <a:tc>
                  <a:txBody>
                    <a:bodyPr/>
                    <a:lstStyle/>
                    <a:p>
                      <a:r>
                        <a:rPr lang="en-US" sz="2000" dirty="0">
                          <a:latin typeface="Amasis MT Pro" panose="02040504050005020304" pitchFamily="18" charset="0"/>
                        </a:rPr>
                        <a:t>9:15 am – 10:30 am </a:t>
                      </a:r>
                      <a:endParaRPr lang="en-SG" sz="2000" dirty="0">
                        <a:latin typeface="Amasis MT Pro" panose="02040504050005020304" pitchFamily="18" charset="0"/>
                      </a:endParaRPr>
                    </a:p>
                  </a:txBody>
                  <a:tcPr/>
                </a:tc>
                <a:tc>
                  <a:txBody>
                    <a:bodyPr/>
                    <a:lstStyle/>
                    <a:p>
                      <a:r>
                        <a:rPr lang="en-SG" sz="2000" dirty="0">
                          <a:highlight>
                            <a:srgbClr val="FFFF00"/>
                          </a:highlight>
                          <a:latin typeface="Amasis MT Pro" panose="02040504050005020304" pitchFamily="18" charset="0"/>
                        </a:rPr>
                        <a:t>Introduction to Payment Systems and Spring Boot</a:t>
                      </a:r>
                    </a:p>
                  </a:txBody>
                  <a:tcPr/>
                </a:tc>
                <a:extLst>
                  <a:ext uri="{0D108BD9-81ED-4DB2-BD59-A6C34878D82A}">
                    <a16:rowId xmlns:a16="http://schemas.microsoft.com/office/drawing/2014/main" val="1007211589"/>
                  </a:ext>
                </a:extLst>
              </a:tr>
              <a:tr h="370840">
                <a:tc>
                  <a:txBody>
                    <a:bodyPr/>
                    <a:lstStyle/>
                    <a:p>
                      <a:r>
                        <a:rPr lang="en-US" sz="2000" dirty="0">
                          <a:latin typeface="Amasis MT Pro" panose="02040504050005020304" pitchFamily="18" charset="0"/>
                        </a:rPr>
                        <a:t>10:30 am – 10:45 am</a:t>
                      </a:r>
                      <a:endParaRPr lang="en-SG" sz="2000" dirty="0">
                        <a:latin typeface="Amasis MT Pro" panose="02040504050005020304" pitchFamily="18" charset="0"/>
                      </a:endParaRPr>
                    </a:p>
                  </a:txBody>
                  <a:tcPr/>
                </a:tc>
                <a:tc>
                  <a:txBody>
                    <a:bodyPr/>
                    <a:lstStyle/>
                    <a:p>
                      <a:r>
                        <a:rPr lang="en-SG" sz="2000" dirty="0">
                          <a:latin typeface="Amasis MT Pro" panose="02040504050005020304" pitchFamily="18" charset="0"/>
                        </a:rPr>
                        <a:t>Break</a:t>
                      </a:r>
                    </a:p>
                  </a:txBody>
                  <a:tcPr/>
                </a:tc>
                <a:extLst>
                  <a:ext uri="{0D108BD9-81ED-4DB2-BD59-A6C34878D82A}">
                    <a16:rowId xmlns:a16="http://schemas.microsoft.com/office/drawing/2014/main" val="3950366874"/>
                  </a:ext>
                </a:extLst>
              </a:tr>
              <a:tr h="370840">
                <a:tc>
                  <a:txBody>
                    <a:bodyPr/>
                    <a:lstStyle/>
                    <a:p>
                      <a:r>
                        <a:rPr lang="en-US" sz="2000" dirty="0">
                          <a:latin typeface="Amasis MT Pro" panose="02040504050005020304" pitchFamily="18" charset="0"/>
                        </a:rPr>
                        <a:t>10:45 am – 12:30 pm</a:t>
                      </a:r>
                      <a:endParaRPr lang="en-SG" sz="2000" dirty="0">
                        <a:latin typeface="Amasis MT Pro" panose="020405040500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highlight>
                            <a:srgbClr val="FFFF00"/>
                          </a:highlight>
                          <a:latin typeface="Amasis MT Pro" panose="02040504050005020304" pitchFamily="18" charset="0"/>
                        </a:rPr>
                        <a:t>Spring Boot Set up &amp; Create your first Project</a:t>
                      </a:r>
                    </a:p>
                  </a:txBody>
                  <a:tcPr/>
                </a:tc>
                <a:extLst>
                  <a:ext uri="{0D108BD9-81ED-4DB2-BD59-A6C34878D82A}">
                    <a16:rowId xmlns:a16="http://schemas.microsoft.com/office/drawing/2014/main" val="3533736889"/>
                  </a:ext>
                </a:extLst>
              </a:tr>
              <a:tr h="370840">
                <a:tc>
                  <a:txBody>
                    <a:bodyPr/>
                    <a:lstStyle/>
                    <a:p>
                      <a:r>
                        <a:rPr lang="en-US" sz="2000" dirty="0">
                          <a:latin typeface="Amasis MT Pro" panose="02040504050005020304" pitchFamily="18" charset="0"/>
                        </a:rPr>
                        <a:t>12:30 pm – 1:30 pm </a:t>
                      </a:r>
                      <a:endParaRPr lang="en-SG" sz="2000" dirty="0">
                        <a:latin typeface="Amasis MT Pro" panose="02040504050005020304" pitchFamily="18" charset="0"/>
                      </a:endParaRPr>
                    </a:p>
                  </a:txBody>
                  <a:tcPr/>
                </a:tc>
                <a:tc>
                  <a:txBody>
                    <a:bodyPr/>
                    <a:lstStyle/>
                    <a:p>
                      <a:r>
                        <a:rPr lang="en-SG" sz="2000" dirty="0">
                          <a:latin typeface="Amasis MT Pro" panose="02040504050005020304" pitchFamily="18" charset="0"/>
                        </a:rPr>
                        <a:t>Lunch</a:t>
                      </a:r>
                    </a:p>
                  </a:txBody>
                  <a:tcPr/>
                </a:tc>
                <a:extLst>
                  <a:ext uri="{0D108BD9-81ED-4DB2-BD59-A6C34878D82A}">
                    <a16:rowId xmlns:a16="http://schemas.microsoft.com/office/drawing/2014/main" val="1826671654"/>
                  </a:ext>
                </a:extLst>
              </a:tr>
              <a:tr h="370840">
                <a:tc>
                  <a:txBody>
                    <a:bodyPr/>
                    <a:lstStyle/>
                    <a:p>
                      <a:r>
                        <a:rPr lang="en-US" sz="2000" dirty="0">
                          <a:latin typeface="Amasis MT Pro" panose="02040504050005020304" pitchFamily="18" charset="0"/>
                        </a:rPr>
                        <a:t>1:30 pm – 3:15 pm </a:t>
                      </a:r>
                      <a:endParaRPr lang="en-SG" sz="2000" dirty="0">
                        <a:latin typeface="Amasis MT Pro" panose="02040504050005020304" pitchFamily="18" charset="0"/>
                      </a:endParaRPr>
                    </a:p>
                  </a:txBody>
                  <a:tcPr/>
                </a:tc>
                <a:tc>
                  <a:txBody>
                    <a:bodyPr/>
                    <a:lstStyle/>
                    <a:p>
                      <a:r>
                        <a:rPr lang="en-SG" sz="2000" dirty="0">
                          <a:highlight>
                            <a:srgbClr val="FFFF00"/>
                          </a:highlight>
                          <a:latin typeface="Amasis MT Pro" panose="02040504050005020304" pitchFamily="18" charset="0"/>
                        </a:rPr>
                        <a:t>REST API – MVC concept</a:t>
                      </a:r>
                    </a:p>
                  </a:txBody>
                  <a:tcPr/>
                </a:tc>
                <a:extLst>
                  <a:ext uri="{0D108BD9-81ED-4DB2-BD59-A6C34878D82A}">
                    <a16:rowId xmlns:a16="http://schemas.microsoft.com/office/drawing/2014/main" val="2151391809"/>
                  </a:ext>
                </a:extLst>
              </a:tr>
              <a:tr h="370840">
                <a:tc>
                  <a:txBody>
                    <a:bodyPr/>
                    <a:lstStyle/>
                    <a:p>
                      <a:r>
                        <a:rPr lang="en-US" sz="2000" dirty="0">
                          <a:latin typeface="Amasis MT Pro" panose="02040504050005020304" pitchFamily="18" charset="0"/>
                        </a:rPr>
                        <a:t>3:15 pm – 3:30 pm</a:t>
                      </a:r>
                      <a:endParaRPr lang="en-SG" sz="2000" dirty="0">
                        <a:latin typeface="Amasis MT Pro" panose="02040504050005020304" pitchFamily="18" charset="0"/>
                      </a:endParaRPr>
                    </a:p>
                  </a:txBody>
                  <a:tcPr/>
                </a:tc>
                <a:tc>
                  <a:txBody>
                    <a:bodyPr/>
                    <a:lstStyle/>
                    <a:p>
                      <a:r>
                        <a:rPr lang="en-SG" sz="2000" dirty="0">
                          <a:latin typeface="Amasis MT Pro" panose="02040504050005020304" pitchFamily="18" charset="0"/>
                        </a:rPr>
                        <a:t>Break</a:t>
                      </a:r>
                    </a:p>
                  </a:txBody>
                  <a:tcPr/>
                </a:tc>
                <a:extLst>
                  <a:ext uri="{0D108BD9-81ED-4DB2-BD59-A6C34878D82A}">
                    <a16:rowId xmlns:a16="http://schemas.microsoft.com/office/drawing/2014/main" val="3585986491"/>
                  </a:ext>
                </a:extLst>
              </a:tr>
              <a:tr h="495832">
                <a:tc>
                  <a:txBody>
                    <a:bodyPr/>
                    <a:lstStyle/>
                    <a:p>
                      <a:r>
                        <a:rPr lang="en-US" sz="2000" dirty="0">
                          <a:latin typeface="Amasis MT Pro" panose="02040504050005020304" pitchFamily="18" charset="0"/>
                        </a:rPr>
                        <a:t>Break 3:30 pm – 4:45 pm</a:t>
                      </a:r>
                      <a:endParaRPr lang="en-SG" sz="2000" dirty="0">
                        <a:latin typeface="Amasis MT Pro" panose="02040504050005020304" pitchFamily="18" charset="0"/>
                      </a:endParaRPr>
                    </a:p>
                  </a:txBody>
                  <a:tcPr/>
                </a:tc>
                <a:tc>
                  <a:txBody>
                    <a:bodyPr/>
                    <a:lstStyle/>
                    <a:p>
                      <a:r>
                        <a:rPr lang="en-SG" sz="2000" dirty="0">
                          <a:highlight>
                            <a:srgbClr val="FFFF00"/>
                          </a:highlight>
                          <a:latin typeface="Amasis MT Pro" panose="02040504050005020304" pitchFamily="18" charset="0"/>
                        </a:rPr>
                        <a:t>Styling </a:t>
                      </a:r>
                      <a:r>
                        <a:rPr lang="en-SG" sz="2000">
                          <a:highlight>
                            <a:srgbClr val="FFFF00"/>
                          </a:highlight>
                          <a:latin typeface="Amasis MT Pro" panose="02040504050005020304" pitchFamily="18" charset="0"/>
                        </a:rPr>
                        <a:t>a Webpage</a:t>
                      </a:r>
                    </a:p>
                  </a:txBody>
                  <a:tcPr/>
                </a:tc>
                <a:extLst>
                  <a:ext uri="{0D108BD9-81ED-4DB2-BD59-A6C34878D82A}">
                    <a16:rowId xmlns:a16="http://schemas.microsoft.com/office/drawing/2014/main" val="3826937358"/>
                  </a:ext>
                </a:extLst>
              </a:tr>
              <a:tr h="370840">
                <a:tc>
                  <a:txBody>
                    <a:bodyPr/>
                    <a:lstStyle/>
                    <a:p>
                      <a:r>
                        <a:rPr lang="en-US" sz="2000" dirty="0">
                          <a:latin typeface="Amasis MT Pro" panose="02040504050005020304" pitchFamily="18" charset="0"/>
                        </a:rPr>
                        <a:t>4:45 pm – 5:00 pm</a:t>
                      </a:r>
                      <a:endParaRPr lang="en-SG" sz="2000" dirty="0">
                        <a:latin typeface="Amasis MT Pro" panose="02040504050005020304" pitchFamily="18" charset="0"/>
                      </a:endParaRPr>
                    </a:p>
                  </a:txBody>
                  <a:tcPr/>
                </a:tc>
                <a:tc>
                  <a:txBody>
                    <a:bodyPr/>
                    <a:lstStyle/>
                    <a:p>
                      <a:r>
                        <a:rPr lang="en-US" sz="2000" dirty="0">
                          <a:latin typeface="Amasis MT Pro" panose="02040504050005020304" pitchFamily="18" charset="0"/>
                        </a:rPr>
                        <a:t>Wrap up, Q&amp;A</a:t>
                      </a:r>
                      <a:endParaRPr lang="en-SG" sz="2000" dirty="0">
                        <a:latin typeface="Amasis MT Pro" panose="02040504050005020304" pitchFamily="18" charset="0"/>
                      </a:endParaRPr>
                    </a:p>
                  </a:txBody>
                  <a:tcPr/>
                </a:tc>
                <a:extLst>
                  <a:ext uri="{0D108BD9-81ED-4DB2-BD59-A6C34878D82A}">
                    <a16:rowId xmlns:a16="http://schemas.microsoft.com/office/drawing/2014/main" val="4079508982"/>
                  </a:ext>
                </a:extLst>
              </a:tr>
            </a:tbl>
          </a:graphicData>
        </a:graphic>
      </p:graphicFrame>
    </p:spTree>
    <p:extLst>
      <p:ext uri="{BB962C8B-B14F-4D97-AF65-F5344CB8AC3E}">
        <p14:creationId xmlns:p14="http://schemas.microsoft.com/office/powerpoint/2010/main" val="37517877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1B1003-4725-47D0-8215-577813BAAE15}"/>
              </a:ext>
            </a:extLst>
          </p:cNvPr>
          <p:cNvSpPr>
            <a:spLocks noGrp="1"/>
          </p:cNvSpPr>
          <p:nvPr>
            <p:ph type="sldNum" sz="quarter" idx="12"/>
          </p:nvPr>
        </p:nvSpPr>
        <p:spPr/>
        <p:txBody>
          <a:bodyPr/>
          <a:lstStyle/>
          <a:p>
            <a:fld id="{6767FADE-2612-3649-B495-F644A23F288B}" type="slidenum">
              <a:rPr lang="en-US" smtClean="0"/>
              <a:pPr/>
              <a:t>50</a:t>
            </a:fld>
            <a:endParaRPr lang="en-US"/>
          </a:p>
        </p:txBody>
      </p:sp>
      <p:sp>
        <p:nvSpPr>
          <p:cNvPr id="4" name="Content Placeholder 3">
            <a:extLst>
              <a:ext uri="{FF2B5EF4-FFF2-40B4-BE49-F238E27FC236}">
                <a16:creationId xmlns:a16="http://schemas.microsoft.com/office/drawing/2014/main" id="{3376E47A-2258-4C71-9BD0-EA37103DFA76}"/>
              </a:ext>
            </a:extLst>
          </p:cNvPr>
          <p:cNvSpPr>
            <a:spLocks noGrp="1"/>
          </p:cNvSpPr>
          <p:nvPr>
            <p:ph sz="quarter" idx="13"/>
          </p:nvPr>
        </p:nvSpPr>
        <p:spPr>
          <a:xfrm>
            <a:off x="412135" y="1403498"/>
            <a:ext cx="8022711" cy="4006702"/>
          </a:xfrm>
        </p:spPr>
        <p:txBody>
          <a:bodyPr/>
          <a:lstStyle/>
          <a:p>
            <a:pPr marL="457200" indent="-457200">
              <a:buFont typeface="+mj-lt"/>
              <a:buAutoNum type="arabicParenR" startAt="6"/>
            </a:pPr>
            <a:r>
              <a:rPr lang="en-US" sz="2000" dirty="0">
                <a:latin typeface="Amasis MT Pro" panose="02040504050005020304" pitchFamily="18" charset="0"/>
              </a:rPr>
              <a:t>Mouse over the error in line 15, you should see the yellow box as shown. </a:t>
            </a:r>
          </a:p>
          <a:p>
            <a:pPr marL="457200" indent="-457200">
              <a:buFont typeface="+mj-lt"/>
              <a:buAutoNum type="arabicParenR" startAt="6"/>
            </a:pPr>
            <a:r>
              <a:rPr lang="en-US" sz="2000" dirty="0">
                <a:latin typeface="Amasis MT Pro" panose="02040504050005020304" pitchFamily="18" charset="0"/>
              </a:rPr>
              <a:t>Select </a:t>
            </a:r>
            <a:r>
              <a:rPr lang="en-US" sz="2000" b="1" dirty="0">
                <a:latin typeface="Amasis MT Pro" panose="02040504050005020304" pitchFamily="18" charset="0"/>
              </a:rPr>
              <a:t>Import ‘Controller’ (</a:t>
            </a:r>
            <a:r>
              <a:rPr lang="en-US" sz="2000" b="1" dirty="0" err="1">
                <a:latin typeface="Amasis MT Pro" panose="02040504050005020304" pitchFamily="18" charset="0"/>
              </a:rPr>
              <a:t>org.springframework.stereotype</a:t>
            </a:r>
            <a:r>
              <a:rPr lang="en-US" sz="2000" b="1" dirty="0">
                <a:latin typeface="Amasis MT Pro" panose="02040504050005020304" pitchFamily="18" charset="0"/>
              </a:rPr>
              <a:t>)</a:t>
            </a:r>
          </a:p>
        </p:txBody>
      </p:sp>
      <p:pic>
        <p:nvPicPr>
          <p:cNvPr id="8" name="Picture 7">
            <a:extLst>
              <a:ext uri="{FF2B5EF4-FFF2-40B4-BE49-F238E27FC236}">
                <a16:creationId xmlns:a16="http://schemas.microsoft.com/office/drawing/2014/main" id="{E0A13C87-C90F-479F-AB4F-9B516024017F}"/>
              </a:ext>
            </a:extLst>
          </p:cNvPr>
          <p:cNvPicPr/>
          <p:nvPr/>
        </p:nvPicPr>
        <p:blipFill>
          <a:blip r:embed="rId2"/>
          <a:stretch>
            <a:fillRect/>
          </a:stretch>
        </p:blipFill>
        <p:spPr>
          <a:xfrm>
            <a:off x="8142288" y="179507"/>
            <a:ext cx="726450" cy="685800"/>
          </a:xfrm>
          <a:prstGeom prst="rect">
            <a:avLst/>
          </a:prstGeom>
        </p:spPr>
      </p:pic>
      <p:pic>
        <p:nvPicPr>
          <p:cNvPr id="5" name="Picture 4">
            <a:extLst>
              <a:ext uri="{FF2B5EF4-FFF2-40B4-BE49-F238E27FC236}">
                <a16:creationId xmlns:a16="http://schemas.microsoft.com/office/drawing/2014/main" id="{11BC4884-712A-4373-AAA2-1313C721FA81}"/>
              </a:ext>
            </a:extLst>
          </p:cNvPr>
          <p:cNvPicPr>
            <a:picLocks noChangeAspect="1"/>
          </p:cNvPicPr>
          <p:nvPr/>
        </p:nvPicPr>
        <p:blipFill>
          <a:blip r:embed="rId3"/>
          <a:stretch>
            <a:fillRect/>
          </a:stretch>
        </p:blipFill>
        <p:spPr>
          <a:xfrm>
            <a:off x="933994" y="2959506"/>
            <a:ext cx="7276011" cy="3091116"/>
          </a:xfrm>
          <a:prstGeom prst="rect">
            <a:avLst/>
          </a:prstGeom>
        </p:spPr>
      </p:pic>
      <p:sp>
        <p:nvSpPr>
          <p:cNvPr id="9" name="Title 2">
            <a:extLst>
              <a:ext uri="{FF2B5EF4-FFF2-40B4-BE49-F238E27FC236}">
                <a16:creationId xmlns:a16="http://schemas.microsoft.com/office/drawing/2014/main" id="{A03DE5F9-83EE-4E65-976E-0FADD9801315}"/>
              </a:ext>
            </a:extLst>
          </p:cNvPr>
          <p:cNvSpPr>
            <a:spLocks noGrp="1"/>
          </p:cNvSpPr>
          <p:nvPr>
            <p:ph type="title"/>
          </p:nvPr>
        </p:nvSpPr>
        <p:spPr>
          <a:xfrm>
            <a:off x="187293" y="179507"/>
            <a:ext cx="8022712" cy="971642"/>
          </a:xfrm>
        </p:spPr>
        <p:txBody>
          <a:bodyPr>
            <a:noAutofit/>
          </a:bodyPr>
          <a:lstStyle/>
          <a:p>
            <a:r>
              <a:rPr lang="en-US" dirty="0">
                <a:solidFill>
                  <a:schemeClr val="tx1"/>
                </a:solidFill>
                <a:latin typeface="Amasis MT Pro Black" panose="02040A04050005020304" pitchFamily="18" charset="0"/>
              </a:rPr>
              <a:t>Exercise 3 – Hello World!- Controller</a:t>
            </a:r>
            <a:endParaRPr lang="en-SG"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469109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1B1003-4725-47D0-8215-577813BAAE15}"/>
              </a:ext>
            </a:extLst>
          </p:cNvPr>
          <p:cNvSpPr>
            <a:spLocks noGrp="1"/>
          </p:cNvSpPr>
          <p:nvPr>
            <p:ph type="sldNum" sz="quarter" idx="12"/>
          </p:nvPr>
        </p:nvSpPr>
        <p:spPr/>
        <p:txBody>
          <a:bodyPr/>
          <a:lstStyle/>
          <a:p>
            <a:fld id="{6767FADE-2612-3649-B495-F644A23F288B}" type="slidenum">
              <a:rPr lang="en-US" smtClean="0"/>
              <a:pPr/>
              <a:t>51</a:t>
            </a:fld>
            <a:endParaRPr lang="en-US"/>
          </a:p>
        </p:txBody>
      </p:sp>
      <p:sp>
        <p:nvSpPr>
          <p:cNvPr id="4" name="Content Placeholder 3">
            <a:extLst>
              <a:ext uri="{FF2B5EF4-FFF2-40B4-BE49-F238E27FC236}">
                <a16:creationId xmlns:a16="http://schemas.microsoft.com/office/drawing/2014/main" id="{3376E47A-2258-4C71-9BD0-EA37103DFA76}"/>
              </a:ext>
            </a:extLst>
          </p:cNvPr>
          <p:cNvSpPr>
            <a:spLocks noGrp="1"/>
          </p:cNvSpPr>
          <p:nvPr>
            <p:ph sz="quarter" idx="13"/>
          </p:nvPr>
        </p:nvSpPr>
        <p:spPr>
          <a:xfrm>
            <a:off x="665163" y="1651000"/>
            <a:ext cx="8293780" cy="3759200"/>
          </a:xfrm>
        </p:spPr>
        <p:txBody>
          <a:bodyPr/>
          <a:lstStyle/>
          <a:p>
            <a:pPr marL="457200" indent="-457200">
              <a:lnSpc>
                <a:spcPct val="150000"/>
              </a:lnSpc>
              <a:buFont typeface="+mj-lt"/>
              <a:buAutoNum type="arabicParenR" startAt="8"/>
            </a:pPr>
            <a:r>
              <a:rPr lang="en-US" sz="1600" dirty="0"/>
              <a:t>Mouse over the error in line 20, you should see the yellow box as shown. </a:t>
            </a:r>
          </a:p>
          <a:p>
            <a:pPr marL="457200" indent="-457200">
              <a:lnSpc>
                <a:spcPct val="150000"/>
              </a:lnSpc>
              <a:buFont typeface="+mj-lt"/>
              <a:buAutoNum type="arabicParenR" startAt="8"/>
            </a:pPr>
            <a:r>
              <a:rPr lang="en-US" sz="1600" dirty="0"/>
              <a:t>Select </a:t>
            </a:r>
            <a:r>
              <a:rPr lang="en-US" sz="1600" b="1" dirty="0"/>
              <a:t>Import ‘</a:t>
            </a:r>
            <a:r>
              <a:rPr lang="en-US" sz="1600" b="1" dirty="0" err="1"/>
              <a:t>GetMapping</a:t>
            </a:r>
            <a:r>
              <a:rPr lang="en-US" sz="1600" b="1" dirty="0"/>
              <a:t>’ (</a:t>
            </a:r>
            <a:r>
              <a:rPr lang="en-US" sz="1600" b="1" dirty="0" err="1"/>
              <a:t>org.springframework.web.bind.annotation</a:t>
            </a:r>
            <a:r>
              <a:rPr lang="en-US" sz="1600" b="1" dirty="0"/>
              <a:t>)</a:t>
            </a:r>
          </a:p>
          <a:p>
            <a:pPr marL="457200" indent="-457200">
              <a:lnSpc>
                <a:spcPct val="150000"/>
              </a:lnSpc>
              <a:buFont typeface="+mj-lt"/>
              <a:buAutoNum type="arabicParenR" startAt="8"/>
            </a:pPr>
            <a:r>
              <a:rPr lang="en-US" sz="1600" dirty="0"/>
              <a:t>Save the file. (Click on the       icon or Ctrl-s)</a:t>
            </a:r>
          </a:p>
          <a:p>
            <a:pPr marL="457200" indent="-457200">
              <a:buFont typeface="+mj-lt"/>
              <a:buAutoNum type="arabicParenR" startAt="8"/>
            </a:pPr>
            <a:endParaRPr lang="en-SG" sz="1600" dirty="0"/>
          </a:p>
        </p:txBody>
      </p:sp>
      <p:pic>
        <p:nvPicPr>
          <p:cNvPr id="7" name="Picture 6">
            <a:extLst>
              <a:ext uri="{FF2B5EF4-FFF2-40B4-BE49-F238E27FC236}">
                <a16:creationId xmlns:a16="http://schemas.microsoft.com/office/drawing/2014/main" id="{03A0D27E-AEC5-4E82-BE11-3469BF65399F}"/>
              </a:ext>
            </a:extLst>
          </p:cNvPr>
          <p:cNvPicPr>
            <a:picLocks noChangeAspect="1"/>
          </p:cNvPicPr>
          <p:nvPr/>
        </p:nvPicPr>
        <p:blipFill rotWithShape="1">
          <a:blip r:embed="rId2"/>
          <a:srcRect l="18498" t="21997" r="63186" b="55797"/>
          <a:stretch/>
        </p:blipFill>
        <p:spPr>
          <a:xfrm>
            <a:off x="3635502" y="2614188"/>
            <a:ext cx="272143" cy="255923"/>
          </a:xfrm>
          <a:prstGeom prst="rect">
            <a:avLst/>
          </a:prstGeom>
          <a:ln>
            <a:solidFill>
              <a:schemeClr val="tx1"/>
            </a:solidFill>
          </a:ln>
        </p:spPr>
      </p:pic>
      <p:pic>
        <p:nvPicPr>
          <p:cNvPr id="9" name="Picture 8">
            <a:extLst>
              <a:ext uri="{FF2B5EF4-FFF2-40B4-BE49-F238E27FC236}">
                <a16:creationId xmlns:a16="http://schemas.microsoft.com/office/drawing/2014/main" id="{8E2B27B7-EE2E-47BC-B0C4-FAC5054B8ADB}"/>
              </a:ext>
            </a:extLst>
          </p:cNvPr>
          <p:cNvPicPr/>
          <p:nvPr/>
        </p:nvPicPr>
        <p:blipFill>
          <a:blip r:embed="rId3"/>
          <a:stretch>
            <a:fillRect/>
          </a:stretch>
        </p:blipFill>
        <p:spPr>
          <a:xfrm>
            <a:off x="8142288" y="179507"/>
            <a:ext cx="726450" cy="685800"/>
          </a:xfrm>
          <a:prstGeom prst="rect">
            <a:avLst/>
          </a:prstGeom>
        </p:spPr>
      </p:pic>
      <p:pic>
        <p:nvPicPr>
          <p:cNvPr id="5" name="Picture 4">
            <a:extLst>
              <a:ext uri="{FF2B5EF4-FFF2-40B4-BE49-F238E27FC236}">
                <a16:creationId xmlns:a16="http://schemas.microsoft.com/office/drawing/2014/main" id="{CEA782A1-F974-4DA2-A7E5-64CEC836988B}"/>
              </a:ext>
            </a:extLst>
          </p:cNvPr>
          <p:cNvPicPr>
            <a:picLocks noChangeAspect="1"/>
          </p:cNvPicPr>
          <p:nvPr/>
        </p:nvPicPr>
        <p:blipFill>
          <a:blip r:embed="rId4"/>
          <a:stretch>
            <a:fillRect/>
          </a:stretch>
        </p:blipFill>
        <p:spPr>
          <a:xfrm>
            <a:off x="1680233" y="3007883"/>
            <a:ext cx="6263640" cy="3188010"/>
          </a:xfrm>
          <a:prstGeom prst="rect">
            <a:avLst/>
          </a:prstGeom>
        </p:spPr>
      </p:pic>
      <p:sp>
        <p:nvSpPr>
          <p:cNvPr id="10" name="Title 2">
            <a:extLst>
              <a:ext uri="{FF2B5EF4-FFF2-40B4-BE49-F238E27FC236}">
                <a16:creationId xmlns:a16="http://schemas.microsoft.com/office/drawing/2014/main" id="{8A03D9F2-A22A-4A9F-8FCB-FADA6C59AF62}"/>
              </a:ext>
            </a:extLst>
          </p:cNvPr>
          <p:cNvSpPr>
            <a:spLocks noGrp="1"/>
          </p:cNvSpPr>
          <p:nvPr>
            <p:ph type="title"/>
          </p:nvPr>
        </p:nvSpPr>
        <p:spPr>
          <a:xfrm>
            <a:off x="187293" y="179507"/>
            <a:ext cx="8022712" cy="971642"/>
          </a:xfrm>
        </p:spPr>
        <p:txBody>
          <a:bodyPr>
            <a:noAutofit/>
          </a:bodyPr>
          <a:lstStyle/>
          <a:p>
            <a:r>
              <a:rPr lang="en-US" dirty="0">
                <a:solidFill>
                  <a:schemeClr val="tx1"/>
                </a:solidFill>
                <a:latin typeface="Amasis MT Pro Black" panose="02040A04050005020304" pitchFamily="18" charset="0"/>
              </a:rPr>
              <a:t>Exercise 3 – Hello World!- Controller</a:t>
            </a:r>
            <a:endParaRPr lang="en-SG"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3824826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1B1003-4725-47D0-8215-577813BAAE15}"/>
              </a:ext>
            </a:extLst>
          </p:cNvPr>
          <p:cNvSpPr>
            <a:spLocks noGrp="1"/>
          </p:cNvSpPr>
          <p:nvPr>
            <p:ph type="sldNum" sz="quarter" idx="12"/>
          </p:nvPr>
        </p:nvSpPr>
        <p:spPr/>
        <p:txBody>
          <a:bodyPr/>
          <a:lstStyle/>
          <a:p>
            <a:fld id="{6767FADE-2612-3649-B495-F644A23F288B}" type="slidenum">
              <a:rPr lang="en-US" smtClean="0"/>
              <a:pPr/>
              <a:t>52</a:t>
            </a:fld>
            <a:endParaRPr lang="en-US"/>
          </a:p>
        </p:txBody>
      </p:sp>
      <p:sp>
        <p:nvSpPr>
          <p:cNvPr id="4" name="Content Placeholder 3">
            <a:extLst>
              <a:ext uri="{FF2B5EF4-FFF2-40B4-BE49-F238E27FC236}">
                <a16:creationId xmlns:a16="http://schemas.microsoft.com/office/drawing/2014/main" id="{3376E47A-2258-4C71-9BD0-EA37103DFA76}"/>
              </a:ext>
            </a:extLst>
          </p:cNvPr>
          <p:cNvSpPr>
            <a:spLocks noGrp="1"/>
          </p:cNvSpPr>
          <p:nvPr>
            <p:ph sz="quarter" idx="13"/>
          </p:nvPr>
        </p:nvSpPr>
        <p:spPr>
          <a:xfrm>
            <a:off x="665163" y="1651000"/>
            <a:ext cx="8293780" cy="3759200"/>
          </a:xfrm>
        </p:spPr>
        <p:txBody>
          <a:bodyPr/>
          <a:lstStyle/>
          <a:p>
            <a:pPr marL="457200" indent="-457200">
              <a:lnSpc>
                <a:spcPct val="150000"/>
              </a:lnSpc>
              <a:buFont typeface="+mj-lt"/>
              <a:buAutoNum type="arabicParenR" startAt="11"/>
            </a:pPr>
            <a:r>
              <a:rPr lang="en-US" sz="1600" dirty="0"/>
              <a:t>There should be no red lines anymore in </a:t>
            </a:r>
            <a:r>
              <a:rPr lang="en-US" sz="1600" b="1" dirty="0"/>
              <a:t>GreetingController.java</a:t>
            </a:r>
          </a:p>
          <a:p>
            <a:pPr marL="457200" indent="-457200">
              <a:buFont typeface="+mj-lt"/>
              <a:buAutoNum type="arabicParenR" startAt="11"/>
            </a:pPr>
            <a:endParaRPr lang="en-SG" sz="1600" dirty="0"/>
          </a:p>
        </p:txBody>
      </p:sp>
      <p:pic>
        <p:nvPicPr>
          <p:cNvPr id="9" name="Picture 8">
            <a:extLst>
              <a:ext uri="{FF2B5EF4-FFF2-40B4-BE49-F238E27FC236}">
                <a16:creationId xmlns:a16="http://schemas.microsoft.com/office/drawing/2014/main" id="{8E2B27B7-EE2E-47BC-B0C4-FAC5054B8ADB}"/>
              </a:ext>
            </a:extLst>
          </p:cNvPr>
          <p:cNvPicPr/>
          <p:nvPr/>
        </p:nvPicPr>
        <p:blipFill>
          <a:blip r:embed="rId2"/>
          <a:stretch>
            <a:fillRect/>
          </a:stretch>
        </p:blipFill>
        <p:spPr>
          <a:xfrm>
            <a:off x="8142288" y="179507"/>
            <a:ext cx="726450" cy="685800"/>
          </a:xfrm>
          <a:prstGeom prst="rect">
            <a:avLst/>
          </a:prstGeom>
        </p:spPr>
      </p:pic>
      <p:pic>
        <p:nvPicPr>
          <p:cNvPr id="6" name="Picture 5">
            <a:extLst>
              <a:ext uri="{FF2B5EF4-FFF2-40B4-BE49-F238E27FC236}">
                <a16:creationId xmlns:a16="http://schemas.microsoft.com/office/drawing/2014/main" id="{53BB7BED-C282-4149-A216-86C9182CE709}"/>
              </a:ext>
            </a:extLst>
          </p:cNvPr>
          <p:cNvPicPr>
            <a:picLocks noChangeAspect="1"/>
          </p:cNvPicPr>
          <p:nvPr/>
        </p:nvPicPr>
        <p:blipFill>
          <a:blip r:embed="rId3"/>
          <a:stretch>
            <a:fillRect/>
          </a:stretch>
        </p:blipFill>
        <p:spPr>
          <a:xfrm>
            <a:off x="515133" y="2422271"/>
            <a:ext cx="8113734" cy="3503313"/>
          </a:xfrm>
          <a:prstGeom prst="rect">
            <a:avLst/>
          </a:prstGeom>
          <a:ln>
            <a:solidFill>
              <a:schemeClr val="tx1"/>
            </a:solidFill>
          </a:ln>
        </p:spPr>
      </p:pic>
      <p:sp>
        <p:nvSpPr>
          <p:cNvPr id="10" name="Title 2">
            <a:extLst>
              <a:ext uri="{FF2B5EF4-FFF2-40B4-BE49-F238E27FC236}">
                <a16:creationId xmlns:a16="http://schemas.microsoft.com/office/drawing/2014/main" id="{4CBCC52C-D0B2-4FF3-B20C-EF5C83F4A752}"/>
              </a:ext>
            </a:extLst>
          </p:cNvPr>
          <p:cNvSpPr>
            <a:spLocks noGrp="1"/>
          </p:cNvSpPr>
          <p:nvPr>
            <p:ph type="title"/>
          </p:nvPr>
        </p:nvSpPr>
        <p:spPr>
          <a:xfrm>
            <a:off x="187293" y="179507"/>
            <a:ext cx="8022712" cy="971642"/>
          </a:xfrm>
        </p:spPr>
        <p:txBody>
          <a:bodyPr>
            <a:noAutofit/>
          </a:bodyPr>
          <a:lstStyle/>
          <a:p>
            <a:r>
              <a:rPr lang="en-US" dirty="0">
                <a:solidFill>
                  <a:schemeClr val="tx1"/>
                </a:solidFill>
                <a:latin typeface="Amasis MT Pro Black" panose="02040A04050005020304" pitchFamily="18" charset="0"/>
              </a:rPr>
              <a:t>Exercise 3 – Hello World!- Controller</a:t>
            </a:r>
            <a:endParaRPr lang="en-SG"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24671851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006329-1D8E-4C7B-BEA8-B20BC5C02789}"/>
              </a:ext>
            </a:extLst>
          </p:cNvPr>
          <p:cNvPicPr>
            <a:picLocks noChangeAspect="1"/>
          </p:cNvPicPr>
          <p:nvPr/>
        </p:nvPicPr>
        <p:blipFill>
          <a:blip r:embed="rId2"/>
          <a:stretch>
            <a:fillRect/>
          </a:stretch>
        </p:blipFill>
        <p:spPr>
          <a:xfrm>
            <a:off x="4927328" y="1013492"/>
            <a:ext cx="2005237" cy="1903060"/>
          </a:xfrm>
          <a:prstGeom prst="rect">
            <a:avLst/>
          </a:prstGeom>
          <a:ln>
            <a:solidFill>
              <a:schemeClr val="tx1"/>
            </a:solidFill>
          </a:ln>
        </p:spPr>
      </p:pic>
      <p:sp>
        <p:nvSpPr>
          <p:cNvPr id="2" name="Slide Number Placeholder 1">
            <a:extLst>
              <a:ext uri="{FF2B5EF4-FFF2-40B4-BE49-F238E27FC236}">
                <a16:creationId xmlns:a16="http://schemas.microsoft.com/office/drawing/2014/main" id="{501B1003-4725-47D0-8215-577813BAAE15}"/>
              </a:ext>
            </a:extLst>
          </p:cNvPr>
          <p:cNvSpPr>
            <a:spLocks noGrp="1"/>
          </p:cNvSpPr>
          <p:nvPr>
            <p:ph type="sldNum" sz="quarter" idx="12"/>
          </p:nvPr>
        </p:nvSpPr>
        <p:spPr/>
        <p:txBody>
          <a:bodyPr/>
          <a:lstStyle/>
          <a:p>
            <a:fld id="{6767FADE-2612-3649-B495-F644A23F288B}" type="slidenum">
              <a:rPr lang="en-US" smtClean="0"/>
              <a:pPr/>
              <a:t>53</a:t>
            </a:fld>
            <a:endParaRPr lang="en-US"/>
          </a:p>
        </p:txBody>
      </p:sp>
      <p:sp>
        <p:nvSpPr>
          <p:cNvPr id="4" name="Content Placeholder 3">
            <a:extLst>
              <a:ext uri="{FF2B5EF4-FFF2-40B4-BE49-F238E27FC236}">
                <a16:creationId xmlns:a16="http://schemas.microsoft.com/office/drawing/2014/main" id="{3376E47A-2258-4C71-9BD0-EA37103DFA76}"/>
              </a:ext>
            </a:extLst>
          </p:cNvPr>
          <p:cNvSpPr>
            <a:spLocks noGrp="1"/>
          </p:cNvSpPr>
          <p:nvPr>
            <p:ph sz="quarter" idx="13"/>
          </p:nvPr>
        </p:nvSpPr>
        <p:spPr>
          <a:xfrm>
            <a:off x="665164" y="1650999"/>
            <a:ext cx="3963041" cy="4622209"/>
          </a:xfrm>
        </p:spPr>
        <p:txBody>
          <a:bodyPr/>
          <a:lstStyle/>
          <a:p>
            <a:pPr marL="457200" indent="-457200">
              <a:buFont typeface="+mj-lt"/>
              <a:buAutoNum type="arabicParenR"/>
            </a:pPr>
            <a:r>
              <a:rPr lang="en-US" sz="2000" dirty="0">
                <a:latin typeface="Amasis MT Pro" panose="02040504050005020304" pitchFamily="18" charset="0"/>
              </a:rPr>
              <a:t>Right-click on the </a:t>
            </a:r>
            <a:r>
              <a:rPr lang="en-US" sz="2000" b="1" dirty="0">
                <a:latin typeface="Amasis MT Pro" panose="02040504050005020304" pitchFamily="18" charset="0"/>
              </a:rPr>
              <a:t>templates</a:t>
            </a:r>
            <a:r>
              <a:rPr lang="en-US" sz="2000" dirty="0">
                <a:latin typeface="Amasis MT Pro" panose="02040504050005020304" pitchFamily="18" charset="0"/>
              </a:rPr>
              <a:t> (Under </a:t>
            </a:r>
            <a:r>
              <a:rPr lang="en-US" sz="2000" dirty="0" err="1">
                <a:latin typeface="Amasis MT Pro" panose="02040504050005020304" pitchFamily="18" charset="0"/>
              </a:rPr>
              <a:t>src</a:t>
            </a:r>
            <a:r>
              <a:rPr lang="en-US" sz="2000" dirty="0">
                <a:latin typeface="Amasis MT Pro" panose="02040504050005020304" pitchFamily="18" charset="0"/>
              </a:rPr>
              <a:t>/main/resources) folder as shown</a:t>
            </a:r>
          </a:p>
          <a:p>
            <a:pPr marL="457200" indent="-457200">
              <a:buFont typeface="+mj-lt"/>
              <a:buAutoNum type="arabicParenR"/>
            </a:pPr>
            <a:endParaRPr lang="en-US" sz="2000" dirty="0">
              <a:latin typeface="Amasis MT Pro" panose="02040504050005020304" pitchFamily="18" charset="0"/>
            </a:endParaRPr>
          </a:p>
          <a:p>
            <a:pPr marL="457200" indent="-457200">
              <a:buFont typeface="+mj-lt"/>
              <a:buAutoNum type="arabicParenR"/>
            </a:pPr>
            <a:r>
              <a:rPr lang="en-US" sz="2000" dirty="0">
                <a:latin typeface="Amasis MT Pro" panose="02040504050005020304" pitchFamily="18" charset="0"/>
              </a:rPr>
              <a:t>Select </a:t>
            </a:r>
            <a:r>
              <a:rPr lang="en-US" sz="2000" b="1" dirty="0">
                <a:latin typeface="Amasis MT Pro" panose="02040504050005020304" pitchFamily="18" charset="0"/>
              </a:rPr>
              <a:t>New &gt; File</a:t>
            </a:r>
          </a:p>
          <a:p>
            <a:pPr marL="457200" indent="-457200">
              <a:buFont typeface="+mj-lt"/>
              <a:buAutoNum type="arabicParenR"/>
            </a:pPr>
            <a:endParaRPr lang="en-US" sz="2000" b="1" dirty="0">
              <a:latin typeface="Amasis MT Pro" panose="02040504050005020304" pitchFamily="18" charset="0"/>
            </a:endParaRPr>
          </a:p>
          <a:p>
            <a:pPr marL="457200" indent="-457200">
              <a:buFont typeface="+mj-lt"/>
              <a:buAutoNum type="arabicParenR"/>
            </a:pPr>
            <a:r>
              <a:rPr lang="en-US" sz="2000" dirty="0">
                <a:latin typeface="Amasis MT Pro" panose="02040504050005020304" pitchFamily="18" charset="0"/>
              </a:rPr>
              <a:t>Give the file the name </a:t>
            </a:r>
            <a:r>
              <a:rPr lang="en-US" sz="2000" b="1" dirty="0">
                <a:latin typeface="Amasis MT Pro" panose="02040504050005020304" pitchFamily="18" charset="0"/>
              </a:rPr>
              <a:t>greeting.html</a:t>
            </a:r>
          </a:p>
          <a:p>
            <a:pPr marL="457200" indent="-457200">
              <a:buFont typeface="+mj-lt"/>
              <a:buAutoNum type="arabicParenR"/>
            </a:pPr>
            <a:endParaRPr lang="en-US" sz="2000" b="1" dirty="0">
              <a:latin typeface="Amasis MT Pro" panose="02040504050005020304" pitchFamily="18" charset="0"/>
            </a:endParaRPr>
          </a:p>
          <a:p>
            <a:pPr marL="457200" indent="-457200">
              <a:buFont typeface="+mj-lt"/>
              <a:buAutoNum type="arabicParenR"/>
            </a:pPr>
            <a:r>
              <a:rPr lang="en-US" sz="2000" dirty="0">
                <a:latin typeface="Amasis MT Pro" panose="02040504050005020304" pitchFamily="18" charset="0"/>
              </a:rPr>
              <a:t>Click </a:t>
            </a:r>
            <a:r>
              <a:rPr lang="en-US" sz="2000" b="1" dirty="0">
                <a:latin typeface="Amasis MT Pro" panose="02040504050005020304" pitchFamily="18" charset="0"/>
              </a:rPr>
              <a:t>Finish</a:t>
            </a:r>
            <a:endParaRPr lang="en-SG" sz="2000" b="1" dirty="0">
              <a:latin typeface="Amasis MT Pro" panose="02040504050005020304" pitchFamily="18" charset="0"/>
            </a:endParaRPr>
          </a:p>
        </p:txBody>
      </p:sp>
      <p:sp>
        <p:nvSpPr>
          <p:cNvPr id="7" name="Rectangle 6">
            <a:extLst>
              <a:ext uri="{FF2B5EF4-FFF2-40B4-BE49-F238E27FC236}">
                <a16:creationId xmlns:a16="http://schemas.microsoft.com/office/drawing/2014/main" id="{245F559C-69A9-45DE-9902-0462CE0E9FAE}"/>
              </a:ext>
            </a:extLst>
          </p:cNvPr>
          <p:cNvSpPr/>
          <p:nvPr/>
        </p:nvSpPr>
        <p:spPr>
          <a:xfrm>
            <a:off x="5268816" y="2431839"/>
            <a:ext cx="881743" cy="209037"/>
          </a:xfrm>
          <a:prstGeom prst="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9" name="Picture 8">
            <a:extLst>
              <a:ext uri="{FF2B5EF4-FFF2-40B4-BE49-F238E27FC236}">
                <a16:creationId xmlns:a16="http://schemas.microsoft.com/office/drawing/2014/main" id="{5F04F9DA-9108-40E0-B9A2-B9AB139E0AE1}"/>
              </a:ext>
            </a:extLst>
          </p:cNvPr>
          <p:cNvPicPr/>
          <p:nvPr/>
        </p:nvPicPr>
        <p:blipFill>
          <a:blip r:embed="rId3"/>
          <a:stretch>
            <a:fillRect/>
          </a:stretch>
        </p:blipFill>
        <p:spPr>
          <a:xfrm>
            <a:off x="8142288" y="179507"/>
            <a:ext cx="726450" cy="685800"/>
          </a:xfrm>
          <a:prstGeom prst="rect">
            <a:avLst/>
          </a:prstGeom>
        </p:spPr>
      </p:pic>
      <p:pic>
        <p:nvPicPr>
          <p:cNvPr id="10" name="Picture 9">
            <a:extLst>
              <a:ext uri="{FF2B5EF4-FFF2-40B4-BE49-F238E27FC236}">
                <a16:creationId xmlns:a16="http://schemas.microsoft.com/office/drawing/2014/main" id="{623CB08C-18D3-4C24-A754-E9AD92ABBB7E}"/>
              </a:ext>
            </a:extLst>
          </p:cNvPr>
          <p:cNvPicPr>
            <a:picLocks noChangeAspect="1"/>
          </p:cNvPicPr>
          <p:nvPr/>
        </p:nvPicPr>
        <p:blipFill>
          <a:blip r:embed="rId4"/>
          <a:stretch>
            <a:fillRect/>
          </a:stretch>
        </p:blipFill>
        <p:spPr>
          <a:xfrm>
            <a:off x="4628205" y="3064737"/>
            <a:ext cx="3514083" cy="3016769"/>
          </a:xfrm>
          <a:prstGeom prst="rect">
            <a:avLst/>
          </a:prstGeom>
        </p:spPr>
      </p:pic>
      <p:sp>
        <p:nvSpPr>
          <p:cNvPr id="11" name="Title 2">
            <a:extLst>
              <a:ext uri="{FF2B5EF4-FFF2-40B4-BE49-F238E27FC236}">
                <a16:creationId xmlns:a16="http://schemas.microsoft.com/office/drawing/2014/main" id="{4442F890-8E68-4EDA-8AFE-D84975837C1D}"/>
              </a:ext>
            </a:extLst>
          </p:cNvPr>
          <p:cNvSpPr>
            <a:spLocks noGrp="1"/>
          </p:cNvSpPr>
          <p:nvPr>
            <p:ph type="title"/>
          </p:nvPr>
        </p:nvSpPr>
        <p:spPr>
          <a:xfrm>
            <a:off x="187293" y="179507"/>
            <a:ext cx="8022712" cy="971642"/>
          </a:xfrm>
        </p:spPr>
        <p:txBody>
          <a:bodyPr>
            <a:noAutofit/>
          </a:bodyPr>
          <a:lstStyle/>
          <a:p>
            <a:r>
              <a:rPr lang="en-US" dirty="0">
                <a:solidFill>
                  <a:schemeClr val="tx1"/>
                </a:solidFill>
                <a:latin typeface="Amasis MT Pro Black" panose="02040A04050005020304" pitchFamily="18" charset="0"/>
              </a:rPr>
              <a:t>Exercise 3 – Hello World!- View</a:t>
            </a:r>
            <a:endParaRPr lang="en-SG"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37299340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1B1003-4725-47D0-8215-577813BAAE15}"/>
              </a:ext>
            </a:extLst>
          </p:cNvPr>
          <p:cNvSpPr>
            <a:spLocks noGrp="1"/>
          </p:cNvSpPr>
          <p:nvPr>
            <p:ph type="sldNum" sz="quarter" idx="12"/>
          </p:nvPr>
        </p:nvSpPr>
        <p:spPr/>
        <p:txBody>
          <a:bodyPr/>
          <a:lstStyle/>
          <a:p>
            <a:fld id="{6767FADE-2612-3649-B495-F644A23F288B}" type="slidenum">
              <a:rPr lang="en-US" smtClean="0"/>
              <a:pPr/>
              <a:t>54</a:t>
            </a:fld>
            <a:endParaRPr lang="en-US"/>
          </a:p>
        </p:txBody>
      </p:sp>
      <p:sp>
        <p:nvSpPr>
          <p:cNvPr id="4" name="Content Placeholder 3">
            <a:extLst>
              <a:ext uri="{FF2B5EF4-FFF2-40B4-BE49-F238E27FC236}">
                <a16:creationId xmlns:a16="http://schemas.microsoft.com/office/drawing/2014/main" id="{3376E47A-2258-4C71-9BD0-EA37103DFA76}"/>
              </a:ext>
            </a:extLst>
          </p:cNvPr>
          <p:cNvSpPr>
            <a:spLocks noGrp="1"/>
          </p:cNvSpPr>
          <p:nvPr>
            <p:ph sz="quarter" idx="13"/>
          </p:nvPr>
        </p:nvSpPr>
        <p:spPr>
          <a:xfrm>
            <a:off x="665164" y="1651000"/>
            <a:ext cx="7618865" cy="3759200"/>
          </a:xfrm>
        </p:spPr>
        <p:txBody>
          <a:bodyPr/>
          <a:lstStyle/>
          <a:p>
            <a:pPr marL="457200" indent="-457200">
              <a:buFont typeface="+mj-lt"/>
              <a:buAutoNum type="arabicParenR" startAt="5"/>
            </a:pPr>
            <a:r>
              <a:rPr lang="en-US" sz="1800" dirty="0">
                <a:latin typeface="Amasis MT Pro" panose="02040504050005020304" pitchFamily="18" charset="0"/>
              </a:rPr>
              <a:t>You should see </a:t>
            </a:r>
            <a:r>
              <a:rPr lang="en-US" sz="1800" b="1" dirty="0">
                <a:latin typeface="Amasis MT Pro" panose="02040504050005020304" pitchFamily="18" charset="0"/>
              </a:rPr>
              <a:t>greeting.html </a:t>
            </a:r>
            <a:r>
              <a:rPr lang="en-US" sz="1800" dirty="0">
                <a:latin typeface="Amasis MT Pro" panose="02040504050005020304" pitchFamily="18" charset="0"/>
              </a:rPr>
              <a:t>as shown</a:t>
            </a:r>
            <a:endParaRPr lang="en-SG" sz="1800" dirty="0">
              <a:latin typeface="Amasis MT Pro" panose="02040504050005020304" pitchFamily="18" charset="0"/>
            </a:endParaRPr>
          </a:p>
        </p:txBody>
      </p:sp>
      <p:pic>
        <p:nvPicPr>
          <p:cNvPr id="7" name="Picture 6">
            <a:extLst>
              <a:ext uri="{FF2B5EF4-FFF2-40B4-BE49-F238E27FC236}">
                <a16:creationId xmlns:a16="http://schemas.microsoft.com/office/drawing/2014/main" id="{6EE2BE6F-6C9D-4413-8202-2DCD6C3ECB41}"/>
              </a:ext>
            </a:extLst>
          </p:cNvPr>
          <p:cNvPicPr/>
          <p:nvPr/>
        </p:nvPicPr>
        <p:blipFill>
          <a:blip r:embed="rId2"/>
          <a:stretch>
            <a:fillRect/>
          </a:stretch>
        </p:blipFill>
        <p:spPr>
          <a:xfrm>
            <a:off x="8142288" y="179507"/>
            <a:ext cx="726450" cy="685800"/>
          </a:xfrm>
          <a:prstGeom prst="rect">
            <a:avLst/>
          </a:prstGeom>
        </p:spPr>
      </p:pic>
      <p:pic>
        <p:nvPicPr>
          <p:cNvPr id="3" name="Picture 2">
            <a:extLst>
              <a:ext uri="{FF2B5EF4-FFF2-40B4-BE49-F238E27FC236}">
                <a16:creationId xmlns:a16="http://schemas.microsoft.com/office/drawing/2014/main" id="{FB437FC2-FE25-44D7-A7C3-72D853048532}"/>
              </a:ext>
            </a:extLst>
          </p:cNvPr>
          <p:cNvPicPr>
            <a:picLocks noChangeAspect="1"/>
          </p:cNvPicPr>
          <p:nvPr/>
        </p:nvPicPr>
        <p:blipFill>
          <a:blip r:embed="rId3"/>
          <a:stretch>
            <a:fillRect/>
          </a:stretch>
        </p:blipFill>
        <p:spPr>
          <a:xfrm>
            <a:off x="777992" y="2155371"/>
            <a:ext cx="7241251" cy="3596899"/>
          </a:xfrm>
          <a:prstGeom prst="rect">
            <a:avLst/>
          </a:prstGeom>
        </p:spPr>
      </p:pic>
      <p:sp>
        <p:nvSpPr>
          <p:cNvPr id="8" name="Title 2">
            <a:extLst>
              <a:ext uri="{FF2B5EF4-FFF2-40B4-BE49-F238E27FC236}">
                <a16:creationId xmlns:a16="http://schemas.microsoft.com/office/drawing/2014/main" id="{01FD73A5-DE3D-4593-AAD1-1E16C64D3B1D}"/>
              </a:ext>
            </a:extLst>
          </p:cNvPr>
          <p:cNvSpPr>
            <a:spLocks noGrp="1"/>
          </p:cNvSpPr>
          <p:nvPr>
            <p:ph type="title"/>
          </p:nvPr>
        </p:nvSpPr>
        <p:spPr>
          <a:xfrm>
            <a:off x="187293" y="179507"/>
            <a:ext cx="8022712" cy="971642"/>
          </a:xfrm>
        </p:spPr>
        <p:txBody>
          <a:bodyPr>
            <a:noAutofit/>
          </a:bodyPr>
          <a:lstStyle/>
          <a:p>
            <a:r>
              <a:rPr lang="en-US" dirty="0">
                <a:solidFill>
                  <a:schemeClr val="tx1"/>
                </a:solidFill>
                <a:latin typeface="Amasis MT Pro Black" panose="02040A04050005020304" pitchFamily="18" charset="0"/>
              </a:rPr>
              <a:t>Exercise 3 – Hello World!- View</a:t>
            </a:r>
            <a:endParaRPr lang="en-SG"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29647903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1B1003-4725-47D0-8215-577813BAAE15}"/>
              </a:ext>
            </a:extLst>
          </p:cNvPr>
          <p:cNvSpPr>
            <a:spLocks noGrp="1"/>
          </p:cNvSpPr>
          <p:nvPr>
            <p:ph type="sldNum" sz="quarter" idx="12"/>
          </p:nvPr>
        </p:nvSpPr>
        <p:spPr/>
        <p:txBody>
          <a:bodyPr/>
          <a:lstStyle/>
          <a:p>
            <a:fld id="{6767FADE-2612-3649-B495-F644A23F288B}" type="slidenum">
              <a:rPr lang="en-US" smtClean="0"/>
              <a:pPr/>
              <a:t>55</a:t>
            </a:fld>
            <a:endParaRPr lang="en-US"/>
          </a:p>
        </p:txBody>
      </p:sp>
      <p:sp>
        <p:nvSpPr>
          <p:cNvPr id="4" name="Content Placeholder 3">
            <a:extLst>
              <a:ext uri="{FF2B5EF4-FFF2-40B4-BE49-F238E27FC236}">
                <a16:creationId xmlns:a16="http://schemas.microsoft.com/office/drawing/2014/main" id="{3376E47A-2258-4C71-9BD0-EA37103DFA76}"/>
              </a:ext>
            </a:extLst>
          </p:cNvPr>
          <p:cNvSpPr>
            <a:spLocks noGrp="1"/>
          </p:cNvSpPr>
          <p:nvPr>
            <p:ph sz="quarter" idx="13"/>
          </p:nvPr>
        </p:nvSpPr>
        <p:spPr>
          <a:xfrm>
            <a:off x="665164" y="1651000"/>
            <a:ext cx="7575322" cy="3759200"/>
          </a:xfrm>
        </p:spPr>
        <p:txBody>
          <a:bodyPr/>
          <a:lstStyle/>
          <a:p>
            <a:pPr marL="457200" indent="-457200">
              <a:buFont typeface="+mj-lt"/>
              <a:buAutoNum type="arabicParenR" startAt="6"/>
            </a:pPr>
            <a:r>
              <a:rPr lang="en-US" sz="1800" dirty="0">
                <a:latin typeface="Amasis MT Pro" panose="02040504050005020304" pitchFamily="18" charset="0"/>
              </a:rPr>
              <a:t>Type the code as shown into </a:t>
            </a:r>
            <a:r>
              <a:rPr lang="en-US" sz="1800" b="1" dirty="0">
                <a:latin typeface="Amasis MT Pro" panose="02040504050005020304" pitchFamily="18" charset="0"/>
              </a:rPr>
              <a:t>greeting.html</a:t>
            </a:r>
            <a:endParaRPr lang="en-SG" sz="1800" b="1" dirty="0">
              <a:latin typeface="Amasis MT Pro" panose="02040504050005020304" pitchFamily="18" charset="0"/>
            </a:endParaRPr>
          </a:p>
        </p:txBody>
      </p:sp>
      <p:pic>
        <p:nvPicPr>
          <p:cNvPr id="7" name="Picture 6">
            <a:extLst>
              <a:ext uri="{FF2B5EF4-FFF2-40B4-BE49-F238E27FC236}">
                <a16:creationId xmlns:a16="http://schemas.microsoft.com/office/drawing/2014/main" id="{963AEFA1-70F3-4E05-8ACC-F31CC3DD0D78}"/>
              </a:ext>
            </a:extLst>
          </p:cNvPr>
          <p:cNvPicPr/>
          <p:nvPr/>
        </p:nvPicPr>
        <p:blipFill>
          <a:blip r:embed="rId2"/>
          <a:stretch>
            <a:fillRect/>
          </a:stretch>
        </p:blipFill>
        <p:spPr>
          <a:xfrm>
            <a:off x="8142288" y="179507"/>
            <a:ext cx="726450" cy="685800"/>
          </a:xfrm>
          <a:prstGeom prst="rect">
            <a:avLst/>
          </a:prstGeom>
        </p:spPr>
      </p:pic>
      <p:pic>
        <p:nvPicPr>
          <p:cNvPr id="3" name="Picture 2">
            <a:extLst>
              <a:ext uri="{FF2B5EF4-FFF2-40B4-BE49-F238E27FC236}">
                <a16:creationId xmlns:a16="http://schemas.microsoft.com/office/drawing/2014/main" id="{35216F90-98E1-4739-BDD8-5A10FE808A4F}"/>
              </a:ext>
            </a:extLst>
          </p:cNvPr>
          <p:cNvPicPr>
            <a:picLocks noChangeAspect="1"/>
          </p:cNvPicPr>
          <p:nvPr/>
        </p:nvPicPr>
        <p:blipFill>
          <a:blip r:embed="rId3"/>
          <a:stretch>
            <a:fillRect/>
          </a:stretch>
        </p:blipFill>
        <p:spPr>
          <a:xfrm>
            <a:off x="1123950" y="2198506"/>
            <a:ext cx="6896100" cy="3819525"/>
          </a:xfrm>
          <a:prstGeom prst="rect">
            <a:avLst/>
          </a:prstGeom>
          <a:ln>
            <a:solidFill>
              <a:schemeClr val="tx1"/>
            </a:solidFill>
          </a:ln>
        </p:spPr>
      </p:pic>
      <p:sp>
        <p:nvSpPr>
          <p:cNvPr id="8" name="Title 2">
            <a:extLst>
              <a:ext uri="{FF2B5EF4-FFF2-40B4-BE49-F238E27FC236}">
                <a16:creationId xmlns:a16="http://schemas.microsoft.com/office/drawing/2014/main" id="{DBE4BC8C-F855-49C7-8993-2A9604541DFF}"/>
              </a:ext>
            </a:extLst>
          </p:cNvPr>
          <p:cNvSpPr>
            <a:spLocks noGrp="1"/>
          </p:cNvSpPr>
          <p:nvPr>
            <p:ph type="title"/>
          </p:nvPr>
        </p:nvSpPr>
        <p:spPr>
          <a:xfrm>
            <a:off x="187293" y="179507"/>
            <a:ext cx="8022712" cy="971642"/>
          </a:xfrm>
        </p:spPr>
        <p:txBody>
          <a:bodyPr>
            <a:noAutofit/>
          </a:bodyPr>
          <a:lstStyle/>
          <a:p>
            <a:r>
              <a:rPr lang="en-US" dirty="0">
                <a:solidFill>
                  <a:schemeClr val="tx1"/>
                </a:solidFill>
                <a:latin typeface="Amasis MT Pro Black" panose="02040A04050005020304" pitchFamily="18" charset="0"/>
              </a:rPr>
              <a:t>Exercise 3 – Hello World!- View</a:t>
            </a:r>
            <a:endParaRPr lang="en-SG"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7845480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1B1003-4725-47D0-8215-577813BAAE15}"/>
              </a:ext>
            </a:extLst>
          </p:cNvPr>
          <p:cNvSpPr>
            <a:spLocks noGrp="1"/>
          </p:cNvSpPr>
          <p:nvPr>
            <p:ph type="sldNum" sz="quarter" idx="12"/>
          </p:nvPr>
        </p:nvSpPr>
        <p:spPr/>
        <p:txBody>
          <a:bodyPr/>
          <a:lstStyle/>
          <a:p>
            <a:fld id="{6767FADE-2612-3649-B495-F644A23F288B}" type="slidenum">
              <a:rPr lang="en-US" smtClean="0"/>
              <a:pPr/>
              <a:t>56</a:t>
            </a:fld>
            <a:endParaRPr lang="en-US"/>
          </a:p>
        </p:txBody>
      </p:sp>
      <p:sp>
        <p:nvSpPr>
          <p:cNvPr id="4" name="Content Placeholder 3">
            <a:extLst>
              <a:ext uri="{FF2B5EF4-FFF2-40B4-BE49-F238E27FC236}">
                <a16:creationId xmlns:a16="http://schemas.microsoft.com/office/drawing/2014/main" id="{3376E47A-2258-4C71-9BD0-EA37103DFA76}"/>
              </a:ext>
            </a:extLst>
          </p:cNvPr>
          <p:cNvSpPr>
            <a:spLocks noGrp="1"/>
          </p:cNvSpPr>
          <p:nvPr>
            <p:ph sz="quarter" idx="13"/>
          </p:nvPr>
        </p:nvSpPr>
        <p:spPr>
          <a:xfrm>
            <a:off x="665164" y="1651000"/>
            <a:ext cx="7575322" cy="3759200"/>
          </a:xfrm>
        </p:spPr>
        <p:txBody>
          <a:bodyPr/>
          <a:lstStyle/>
          <a:p>
            <a:pPr marL="0" indent="0">
              <a:buNone/>
            </a:pPr>
            <a:r>
              <a:rPr lang="en-US" dirty="0">
                <a:latin typeface="Amasis MT Pro" panose="02040504050005020304" pitchFamily="18" charset="0"/>
              </a:rPr>
              <a:t>Now we can run our code and view our webpage! </a:t>
            </a:r>
          </a:p>
          <a:p>
            <a:pPr marL="0" indent="0">
              <a:buNone/>
            </a:pPr>
            <a:endParaRPr lang="en-US" dirty="0">
              <a:latin typeface="Amasis MT Pro" panose="02040504050005020304" pitchFamily="18" charset="0"/>
            </a:endParaRPr>
          </a:p>
          <a:p>
            <a:pPr marL="0" indent="0">
              <a:buNone/>
            </a:pPr>
            <a:r>
              <a:rPr lang="en-US" dirty="0">
                <a:latin typeface="Amasis MT Pro" panose="02040504050005020304" pitchFamily="18" charset="0"/>
              </a:rPr>
              <a:t>Remember we have a class with a </a:t>
            </a:r>
            <a:r>
              <a:rPr lang="en-US" b="1" dirty="0">
                <a:latin typeface="Amasis MT Pro" panose="02040504050005020304" pitchFamily="18" charset="0"/>
              </a:rPr>
              <a:t>main</a:t>
            </a:r>
            <a:r>
              <a:rPr lang="en-US" dirty="0">
                <a:latin typeface="Amasis MT Pro" panose="02040504050005020304" pitchFamily="18" charset="0"/>
              </a:rPr>
              <a:t> method? </a:t>
            </a:r>
          </a:p>
          <a:p>
            <a:pPr marL="0" indent="0">
              <a:buNone/>
            </a:pPr>
            <a:endParaRPr lang="en-US" dirty="0">
              <a:latin typeface="Amasis MT Pro" panose="02040504050005020304" pitchFamily="18" charset="0"/>
            </a:endParaRPr>
          </a:p>
          <a:p>
            <a:pPr marL="0" indent="0">
              <a:buNone/>
            </a:pPr>
            <a:r>
              <a:rPr lang="en-US" dirty="0">
                <a:latin typeface="Amasis MT Pro" panose="02040504050005020304" pitchFamily="18" charset="0"/>
              </a:rPr>
              <a:t>To execute our program, we will need to run the class with the main method.</a:t>
            </a:r>
            <a:endParaRPr lang="en-SG" dirty="0">
              <a:latin typeface="Amasis MT Pro" panose="02040504050005020304" pitchFamily="18" charset="0"/>
            </a:endParaRPr>
          </a:p>
        </p:txBody>
      </p:sp>
      <p:pic>
        <p:nvPicPr>
          <p:cNvPr id="6" name="Picture 5">
            <a:extLst>
              <a:ext uri="{FF2B5EF4-FFF2-40B4-BE49-F238E27FC236}">
                <a16:creationId xmlns:a16="http://schemas.microsoft.com/office/drawing/2014/main" id="{ADF58689-EA45-4FDC-A2A5-A3403B6434F6}"/>
              </a:ext>
            </a:extLst>
          </p:cNvPr>
          <p:cNvPicPr/>
          <p:nvPr/>
        </p:nvPicPr>
        <p:blipFill>
          <a:blip r:embed="rId2"/>
          <a:stretch>
            <a:fillRect/>
          </a:stretch>
        </p:blipFill>
        <p:spPr>
          <a:xfrm>
            <a:off x="8142288" y="179507"/>
            <a:ext cx="726450" cy="685800"/>
          </a:xfrm>
          <a:prstGeom prst="rect">
            <a:avLst/>
          </a:prstGeom>
        </p:spPr>
      </p:pic>
      <p:sp>
        <p:nvSpPr>
          <p:cNvPr id="7" name="Title 2">
            <a:extLst>
              <a:ext uri="{FF2B5EF4-FFF2-40B4-BE49-F238E27FC236}">
                <a16:creationId xmlns:a16="http://schemas.microsoft.com/office/drawing/2014/main" id="{19A455CE-261C-4854-BBCA-E27D7FA39FC8}"/>
              </a:ext>
            </a:extLst>
          </p:cNvPr>
          <p:cNvSpPr>
            <a:spLocks noGrp="1"/>
          </p:cNvSpPr>
          <p:nvPr>
            <p:ph type="title"/>
          </p:nvPr>
        </p:nvSpPr>
        <p:spPr>
          <a:xfrm>
            <a:off x="187293" y="179507"/>
            <a:ext cx="8022712" cy="971642"/>
          </a:xfrm>
        </p:spPr>
        <p:txBody>
          <a:bodyPr>
            <a:noAutofit/>
          </a:bodyPr>
          <a:lstStyle/>
          <a:p>
            <a:r>
              <a:rPr lang="en-US" dirty="0">
                <a:solidFill>
                  <a:schemeClr val="tx1"/>
                </a:solidFill>
                <a:latin typeface="Amasis MT Pro Black" panose="02040A04050005020304" pitchFamily="18" charset="0"/>
              </a:rPr>
              <a:t>Exercise 3 – Hello World!- Run</a:t>
            </a:r>
            <a:endParaRPr lang="en-SG"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36755301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B6189E-439C-416D-A128-3AB1E9F81385}"/>
              </a:ext>
            </a:extLst>
          </p:cNvPr>
          <p:cNvPicPr>
            <a:picLocks noChangeAspect="1"/>
          </p:cNvPicPr>
          <p:nvPr/>
        </p:nvPicPr>
        <p:blipFill>
          <a:blip r:embed="rId3"/>
          <a:stretch>
            <a:fillRect/>
          </a:stretch>
        </p:blipFill>
        <p:spPr>
          <a:xfrm>
            <a:off x="0" y="2500551"/>
            <a:ext cx="9144000" cy="3553097"/>
          </a:xfrm>
          <a:prstGeom prst="rect">
            <a:avLst/>
          </a:prstGeom>
        </p:spPr>
      </p:pic>
      <p:sp>
        <p:nvSpPr>
          <p:cNvPr id="2" name="Slide Number Placeholder 1">
            <a:extLst>
              <a:ext uri="{FF2B5EF4-FFF2-40B4-BE49-F238E27FC236}">
                <a16:creationId xmlns:a16="http://schemas.microsoft.com/office/drawing/2014/main" id="{501B1003-4725-47D0-8215-577813BAAE15}"/>
              </a:ext>
            </a:extLst>
          </p:cNvPr>
          <p:cNvSpPr>
            <a:spLocks noGrp="1"/>
          </p:cNvSpPr>
          <p:nvPr>
            <p:ph type="sldNum" sz="quarter" idx="12"/>
          </p:nvPr>
        </p:nvSpPr>
        <p:spPr/>
        <p:txBody>
          <a:bodyPr/>
          <a:lstStyle/>
          <a:p>
            <a:fld id="{6767FADE-2612-3649-B495-F644A23F288B}" type="slidenum">
              <a:rPr lang="en-US" smtClean="0"/>
              <a:pPr/>
              <a:t>57</a:t>
            </a:fld>
            <a:endParaRPr lang="en-US"/>
          </a:p>
        </p:txBody>
      </p:sp>
      <p:sp>
        <p:nvSpPr>
          <p:cNvPr id="4" name="Content Placeholder 3">
            <a:extLst>
              <a:ext uri="{FF2B5EF4-FFF2-40B4-BE49-F238E27FC236}">
                <a16:creationId xmlns:a16="http://schemas.microsoft.com/office/drawing/2014/main" id="{3376E47A-2258-4C71-9BD0-EA37103DFA76}"/>
              </a:ext>
            </a:extLst>
          </p:cNvPr>
          <p:cNvSpPr>
            <a:spLocks noGrp="1"/>
          </p:cNvSpPr>
          <p:nvPr>
            <p:ph sz="quarter" idx="13"/>
          </p:nvPr>
        </p:nvSpPr>
        <p:spPr>
          <a:xfrm>
            <a:off x="275261" y="1151603"/>
            <a:ext cx="7575322" cy="3759200"/>
          </a:xfrm>
        </p:spPr>
        <p:txBody>
          <a:bodyPr/>
          <a:lstStyle/>
          <a:p>
            <a:pPr marL="457200" indent="-457200">
              <a:buFont typeface="+mj-lt"/>
              <a:buAutoNum type="arabicParenR"/>
            </a:pPr>
            <a:r>
              <a:rPr lang="en-US" dirty="0">
                <a:latin typeface="Amasis MT Pro" panose="02040504050005020304" pitchFamily="18" charset="0"/>
              </a:rPr>
              <a:t>Open </a:t>
            </a:r>
            <a:r>
              <a:rPr lang="en-US" b="1" dirty="0">
                <a:latin typeface="Amasis MT Pro" panose="02040504050005020304" pitchFamily="18" charset="0"/>
              </a:rPr>
              <a:t>L01Application.java</a:t>
            </a:r>
            <a:r>
              <a:rPr lang="en-SG" b="1" dirty="0">
                <a:latin typeface="Amasis MT Pro" panose="02040504050005020304" pitchFamily="18" charset="0"/>
              </a:rPr>
              <a:t> </a:t>
            </a:r>
            <a:r>
              <a:rPr lang="en-SG" dirty="0">
                <a:latin typeface="Amasis MT Pro" panose="02040504050005020304" pitchFamily="18" charset="0"/>
              </a:rPr>
              <a:t>and click the button as shown to execute the program.</a:t>
            </a:r>
            <a:endParaRPr lang="en-US" dirty="0">
              <a:latin typeface="Amasis MT Pro" panose="02040504050005020304" pitchFamily="18" charset="0"/>
            </a:endParaRPr>
          </a:p>
        </p:txBody>
      </p:sp>
      <p:sp>
        <p:nvSpPr>
          <p:cNvPr id="6" name="Rectangle 5">
            <a:extLst>
              <a:ext uri="{FF2B5EF4-FFF2-40B4-BE49-F238E27FC236}">
                <a16:creationId xmlns:a16="http://schemas.microsoft.com/office/drawing/2014/main" id="{20232978-77B3-4093-9BD1-632BB5795712}"/>
              </a:ext>
            </a:extLst>
          </p:cNvPr>
          <p:cNvSpPr/>
          <p:nvPr/>
        </p:nvSpPr>
        <p:spPr>
          <a:xfrm>
            <a:off x="2590800" y="3145971"/>
            <a:ext cx="402771" cy="283029"/>
          </a:xfrm>
          <a:prstGeom prst="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EC96B64B-C612-4AF0-9D60-852F27FD2E75}"/>
              </a:ext>
            </a:extLst>
          </p:cNvPr>
          <p:cNvSpPr txBox="1"/>
          <p:nvPr/>
        </p:nvSpPr>
        <p:spPr>
          <a:xfrm>
            <a:off x="4572001" y="5495365"/>
            <a:ext cx="3152162" cy="461665"/>
          </a:xfrm>
          <a:prstGeom prst="rect">
            <a:avLst/>
          </a:prstGeom>
          <a:noFill/>
        </p:spPr>
        <p:txBody>
          <a:bodyPr wrap="square" rtlCol="0">
            <a:spAutoFit/>
          </a:bodyPr>
          <a:lstStyle/>
          <a:p>
            <a:r>
              <a:rPr lang="en-US" sz="1200" dirty="0">
                <a:solidFill>
                  <a:srgbClr val="0070C0"/>
                </a:solidFill>
                <a:highlight>
                  <a:srgbClr val="FFFF00"/>
                </a:highlight>
              </a:rPr>
              <a:t>If you are prompted what to run the program as, select </a:t>
            </a:r>
            <a:r>
              <a:rPr lang="en-US" sz="1200" b="1" dirty="0">
                <a:solidFill>
                  <a:srgbClr val="FF0000"/>
                </a:solidFill>
                <a:highlight>
                  <a:srgbClr val="FFFF00"/>
                </a:highlight>
              </a:rPr>
              <a:t>Spring Boot App</a:t>
            </a:r>
            <a:endParaRPr lang="en-SG" sz="1200" b="1" dirty="0">
              <a:solidFill>
                <a:srgbClr val="FF0000"/>
              </a:solidFill>
              <a:highlight>
                <a:srgbClr val="FFFF00"/>
              </a:highlight>
            </a:endParaRPr>
          </a:p>
        </p:txBody>
      </p:sp>
      <p:pic>
        <p:nvPicPr>
          <p:cNvPr id="9" name="Picture 8">
            <a:extLst>
              <a:ext uri="{FF2B5EF4-FFF2-40B4-BE49-F238E27FC236}">
                <a16:creationId xmlns:a16="http://schemas.microsoft.com/office/drawing/2014/main" id="{D9BD61AD-6201-43F5-95BB-551E7BC53C51}"/>
              </a:ext>
            </a:extLst>
          </p:cNvPr>
          <p:cNvPicPr/>
          <p:nvPr/>
        </p:nvPicPr>
        <p:blipFill>
          <a:blip r:embed="rId4"/>
          <a:stretch>
            <a:fillRect/>
          </a:stretch>
        </p:blipFill>
        <p:spPr>
          <a:xfrm>
            <a:off x="8142288" y="179507"/>
            <a:ext cx="726450" cy="685800"/>
          </a:xfrm>
          <a:prstGeom prst="rect">
            <a:avLst/>
          </a:prstGeom>
        </p:spPr>
      </p:pic>
      <p:sp>
        <p:nvSpPr>
          <p:cNvPr id="14" name="TextBox 13">
            <a:extLst>
              <a:ext uri="{FF2B5EF4-FFF2-40B4-BE49-F238E27FC236}">
                <a16:creationId xmlns:a16="http://schemas.microsoft.com/office/drawing/2014/main" id="{FC8C4E3E-9CB3-4FF5-94C6-B75743D36DCE}"/>
              </a:ext>
            </a:extLst>
          </p:cNvPr>
          <p:cNvSpPr txBox="1"/>
          <p:nvPr/>
        </p:nvSpPr>
        <p:spPr>
          <a:xfrm>
            <a:off x="275261" y="179507"/>
            <a:ext cx="7327017" cy="584775"/>
          </a:xfrm>
          <a:prstGeom prst="rect">
            <a:avLst/>
          </a:prstGeom>
          <a:noFill/>
        </p:spPr>
        <p:txBody>
          <a:bodyPr wrap="square">
            <a:spAutoFit/>
          </a:bodyPr>
          <a:lstStyle/>
          <a:p>
            <a:r>
              <a:rPr lang="en-US" sz="3200" dirty="0">
                <a:solidFill>
                  <a:schemeClr val="tx1"/>
                </a:solidFill>
                <a:latin typeface="Amasis MT Pro Black" panose="02040A04050005020304" pitchFamily="18" charset="0"/>
              </a:rPr>
              <a:t>Exercise 3 – Hello World!- Run</a:t>
            </a:r>
            <a:endParaRPr lang="en-SG" sz="3200" dirty="0"/>
          </a:p>
        </p:txBody>
      </p:sp>
      <p:cxnSp>
        <p:nvCxnSpPr>
          <p:cNvPr id="8" name="Straight Arrow Connector 7">
            <a:extLst>
              <a:ext uri="{FF2B5EF4-FFF2-40B4-BE49-F238E27FC236}">
                <a16:creationId xmlns:a16="http://schemas.microsoft.com/office/drawing/2014/main" id="{2D6A135E-EFD1-B7BC-7E37-FD4B517603FA}"/>
              </a:ext>
            </a:extLst>
          </p:cNvPr>
          <p:cNvCxnSpPr>
            <a:cxnSpLocks/>
          </p:cNvCxnSpPr>
          <p:nvPr/>
        </p:nvCxnSpPr>
        <p:spPr>
          <a:xfrm flipH="1">
            <a:off x="2792185" y="1518082"/>
            <a:ext cx="3803924" cy="1597487"/>
          </a:xfrm>
          <a:prstGeom prst="straightConnector1">
            <a:avLst/>
          </a:prstGeom>
          <a:ln>
            <a:headEnd type="diamond"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7467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45670D-AA29-46D0-9535-744F73917EE9}"/>
              </a:ext>
            </a:extLst>
          </p:cNvPr>
          <p:cNvPicPr>
            <a:picLocks noChangeAspect="1"/>
          </p:cNvPicPr>
          <p:nvPr/>
        </p:nvPicPr>
        <p:blipFill>
          <a:blip r:embed="rId2"/>
          <a:stretch>
            <a:fillRect/>
          </a:stretch>
        </p:blipFill>
        <p:spPr>
          <a:xfrm>
            <a:off x="817424" y="2373512"/>
            <a:ext cx="7509151" cy="4067457"/>
          </a:xfrm>
          <a:prstGeom prst="rect">
            <a:avLst/>
          </a:prstGeom>
          <a:ln>
            <a:solidFill>
              <a:schemeClr val="tx1"/>
            </a:solidFill>
          </a:ln>
        </p:spPr>
      </p:pic>
      <p:sp>
        <p:nvSpPr>
          <p:cNvPr id="2" name="Slide Number Placeholder 1">
            <a:extLst>
              <a:ext uri="{FF2B5EF4-FFF2-40B4-BE49-F238E27FC236}">
                <a16:creationId xmlns:a16="http://schemas.microsoft.com/office/drawing/2014/main" id="{501B1003-4725-47D0-8215-577813BAAE15}"/>
              </a:ext>
            </a:extLst>
          </p:cNvPr>
          <p:cNvSpPr>
            <a:spLocks noGrp="1"/>
          </p:cNvSpPr>
          <p:nvPr>
            <p:ph type="sldNum" sz="quarter" idx="12"/>
          </p:nvPr>
        </p:nvSpPr>
        <p:spPr/>
        <p:txBody>
          <a:bodyPr/>
          <a:lstStyle/>
          <a:p>
            <a:fld id="{6767FADE-2612-3649-B495-F644A23F288B}" type="slidenum">
              <a:rPr lang="en-US" smtClean="0"/>
              <a:pPr/>
              <a:t>58</a:t>
            </a:fld>
            <a:endParaRPr lang="en-US"/>
          </a:p>
        </p:txBody>
      </p:sp>
      <p:sp>
        <p:nvSpPr>
          <p:cNvPr id="4" name="Content Placeholder 3">
            <a:extLst>
              <a:ext uri="{FF2B5EF4-FFF2-40B4-BE49-F238E27FC236}">
                <a16:creationId xmlns:a16="http://schemas.microsoft.com/office/drawing/2014/main" id="{3376E47A-2258-4C71-9BD0-EA37103DFA76}"/>
              </a:ext>
            </a:extLst>
          </p:cNvPr>
          <p:cNvSpPr>
            <a:spLocks noGrp="1"/>
          </p:cNvSpPr>
          <p:nvPr>
            <p:ph sz="quarter" idx="13"/>
          </p:nvPr>
        </p:nvSpPr>
        <p:spPr>
          <a:xfrm>
            <a:off x="566966" y="1235932"/>
            <a:ext cx="7575322" cy="3759200"/>
          </a:xfrm>
        </p:spPr>
        <p:txBody>
          <a:bodyPr/>
          <a:lstStyle/>
          <a:p>
            <a:pPr marL="457200" indent="-457200">
              <a:buFont typeface="+mj-lt"/>
              <a:buAutoNum type="arabicParenR" startAt="2"/>
            </a:pPr>
            <a:r>
              <a:rPr lang="en-US" sz="2000" dirty="0">
                <a:latin typeface="Amasis MT Pro" panose="02040504050005020304" pitchFamily="18" charset="0"/>
              </a:rPr>
              <a:t>If your application has executed successfully without any errors, then you should see the below in your </a:t>
            </a:r>
            <a:r>
              <a:rPr lang="en-US" sz="2000" b="1" dirty="0">
                <a:latin typeface="Amasis MT Pro" panose="02040504050005020304" pitchFamily="18" charset="0"/>
              </a:rPr>
              <a:t>console</a:t>
            </a:r>
            <a:r>
              <a:rPr lang="en-US" sz="2000" dirty="0">
                <a:latin typeface="Amasis MT Pro" panose="02040504050005020304" pitchFamily="18" charset="0"/>
              </a:rPr>
              <a:t> panel</a:t>
            </a:r>
            <a:endParaRPr lang="en-SG" sz="2000" dirty="0">
              <a:latin typeface="Amasis MT Pro" panose="02040504050005020304" pitchFamily="18" charset="0"/>
            </a:endParaRPr>
          </a:p>
        </p:txBody>
      </p:sp>
      <p:sp>
        <p:nvSpPr>
          <p:cNvPr id="7" name="Rectangle 6">
            <a:extLst>
              <a:ext uri="{FF2B5EF4-FFF2-40B4-BE49-F238E27FC236}">
                <a16:creationId xmlns:a16="http://schemas.microsoft.com/office/drawing/2014/main" id="{AA55385A-5993-4984-B4C0-CFF11155F861}"/>
              </a:ext>
            </a:extLst>
          </p:cNvPr>
          <p:cNvSpPr/>
          <p:nvPr/>
        </p:nvSpPr>
        <p:spPr>
          <a:xfrm>
            <a:off x="3305041" y="6008914"/>
            <a:ext cx="4826587" cy="186979"/>
          </a:xfrm>
          <a:prstGeom prst="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8" name="Picture 7">
            <a:extLst>
              <a:ext uri="{FF2B5EF4-FFF2-40B4-BE49-F238E27FC236}">
                <a16:creationId xmlns:a16="http://schemas.microsoft.com/office/drawing/2014/main" id="{BE805AC8-83DF-4EB8-AD42-7CDEFE9CD405}"/>
              </a:ext>
            </a:extLst>
          </p:cNvPr>
          <p:cNvPicPr/>
          <p:nvPr/>
        </p:nvPicPr>
        <p:blipFill>
          <a:blip r:embed="rId3"/>
          <a:stretch>
            <a:fillRect/>
          </a:stretch>
        </p:blipFill>
        <p:spPr>
          <a:xfrm>
            <a:off x="8142288" y="179507"/>
            <a:ext cx="726450" cy="685800"/>
          </a:xfrm>
          <a:prstGeom prst="rect">
            <a:avLst/>
          </a:prstGeom>
        </p:spPr>
      </p:pic>
      <p:sp>
        <p:nvSpPr>
          <p:cNvPr id="9" name="TextBox 8">
            <a:extLst>
              <a:ext uri="{FF2B5EF4-FFF2-40B4-BE49-F238E27FC236}">
                <a16:creationId xmlns:a16="http://schemas.microsoft.com/office/drawing/2014/main" id="{89666E75-3DE1-4942-A4A6-2ED11235F847}"/>
              </a:ext>
            </a:extLst>
          </p:cNvPr>
          <p:cNvSpPr txBox="1"/>
          <p:nvPr/>
        </p:nvSpPr>
        <p:spPr>
          <a:xfrm>
            <a:off x="817423" y="342900"/>
            <a:ext cx="6976241" cy="584775"/>
          </a:xfrm>
          <a:prstGeom prst="rect">
            <a:avLst/>
          </a:prstGeom>
          <a:noFill/>
        </p:spPr>
        <p:txBody>
          <a:bodyPr wrap="square">
            <a:spAutoFit/>
          </a:bodyPr>
          <a:lstStyle/>
          <a:p>
            <a:r>
              <a:rPr lang="en-US" sz="3200" dirty="0">
                <a:solidFill>
                  <a:schemeClr val="tx1"/>
                </a:solidFill>
                <a:latin typeface="Amasis MT Pro Black" panose="02040A04050005020304" pitchFamily="18" charset="0"/>
              </a:rPr>
              <a:t>Exercise 3 – Hello World!- Run</a:t>
            </a:r>
            <a:endParaRPr lang="en-SG" sz="3200" dirty="0"/>
          </a:p>
        </p:txBody>
      </p:sp>
    </p:spTree>
    <p:extLst>
      <p:ext uri="{BB962C8B-B14F-4D97-AF65-F5344CB8AC3E}">
        <p14:creationId xmlns:p14="http://schemas.microsoft.com/office/powerpoint/2010/main" val="31502157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1B1003-4725-47D0-8215-577813BAAE15}"/>
              </a:ext>
            </a:extLst>
          </p:cNvPr>
          <p:cNvSpPr>
            <a:spLocks noGrp="1"/>
          </p:cNvSpPr>
          <p:nvPr>
            <p:ph type="sldNum" sz="quarter" idx="12"/>
          </p:nvPr>
        </p:nvSpPr>
        <p:spPr/>
        <p:txBody>
          <a:bodyPr/>
          <a:lstStyle/>
          <a:p>
            <a:fld id="{6767FADE-2612-3649-B495-F644A23F288B}" type="slidenum">
              <a:rPr lang="en-US" smtClean="0"/>
              <a:pPr/>
              <a:t>59</a:t>
            </a:fld>
            <a:endParaRPr lang="en-US"/>
          </a:p>
        </p:txBody>
      </p:sp>
      <p:sp>
        <p:nvSpPr>
          <p:cNvPr id="4" name="Content Placeholder 3">
            <a:extLst>
              <a:ext uri="{FF2B5EF4-FFF2-40B4-BE49-F238E27FC236}">
                <a16:creationId xmlns:a16="http://schemas.microsoft.com/office/drawing/2014/main" id="{3376E47A-2258-4C71-9BD0-EA37103DFA76}"/>
              </a:ext>
            </a:extLst>
          </p:cNvPr>
          <p:cNvSpPr>
            <a:spLocks noGrp="1"/>
          </p:cNvSpPr>
          <p:nvPr>
            <p:ph sz="quarter" idx="13"/>
          </p:nvPr>
        </p:nvSpPr>
        <p:spPr>
          <a:xfrm>
            <a:off x="665164" y="1651000"/>
            <a:ext cx="7575322" cy="3759200"/>
          </a:xfrm>
        </p:spPr>
        <p:txBody>
          <a:bodyPr/>
          <a:lstStyle/>
          <a:p>
            <a:pPr marL="457200" indent="-457200">
              <a:buFont typeface="+mj-lt"/>
              <a:buAutoNum type="arabicParenR" startAt="3"/>
            </a:pPr>
            <a:r>
              <a:rPr lang="en-US" dirty="0"/>
              <a:t>Go to a web browser and type in the following URL:</a:t>
            </a:r>
          </a:p>
          <a:p>
            <a:pPr marL="400050" lvl="1" indent="0">
              <a:buNone/>
            </a:pPr>
            <a:r>
              <a:rPr lang="en-SG" dirty="0">
                <a:hlinkClick r:id="rId2"/>
              </a:rPr>
              <a:t>http://localhost:8080/greeting</a:t>
            </a:r>
            <a:r>
              <a:rPr lang="en-SG" dirty="0"/>
              <a:t> </a:t>
            </a:r>
          </a:p>
        </p:txBody>
      </p:sp>
      <p:pic>
        <p:nvPicPr>
          <p:cNvPr id="3" name="Picture 2">
            <a:extLst>
              <a:ext uri="{FF2B5EF4-FFF2-40B4-BE49-F238E27FC236}">
                <a16:creationId xmlns:a16="http://schemas.microsoft.com/office/drawing/2014/main" id="{48BDDFCA-0BA0-45C3-A17C-774312F361B2}"/>
              </a:ext>
            </a:extLst>
          </p:cNvPr>
          <p:cNvPicPr>
            <a:picLocks noChangeAspect="1"/>
          </p:cNvPicPr>
          <p:nvPr/>
        </p:nvPicPr>
        <p:blipFill>
          <a:blip r:embed="rId3"/>
          <a:stretch>
            <a:fillRect/>
          </a:stretch>
        </p:blipFill>
        <p:spPr>
          <a:xfrm>
            <a:off x="1623001" y="2960915"/>
            <a:ext cx="5659648" cy="3111678"/>
          </a:xfrm>
          <a:prstGeom prst="rect">
            <a:avLst/>
          </a:prstGeom>
        </p:spPr>
      </p:pic>
      <p:sp>
        <p:nvSpPr>
          <p:cNvPr id="6" name="TextBox 5">
            <a:extLst>
              <a:ext uri="{FF2B5EF4-FFF2-40B4-BE49-F238E27FC236}">
                <a16:creationId xmlns:a16="http://schemas.microsoft.com/office/drawing/2014/main" id="{D8FF1FD8-9A2F-4EFB-8621-88723E60F4B0}"/>
              </a:ext>
            </a:extLst>
          </p:cNvPr>
          <p:cNvSpPr txBox="1"/>
          <p:nvPr/>
        </p:nvSpPr>
        <p:spPr>
          <a:xfrm>
            <a:off x="1752840" y="5279253"/>
            <a:ext cx="4080800" cy="646331"/>
          </a:xfrm>
          <a:prstGeom prst="rect">
            <a:avLst/>
          </a:prstGeom>
          <a:noFill/>
        </p:spPr>
        <p:txBody>
          <a:bodyPr wrap="square" rtlCol="0">
            <a:spAutoFit/>
          </a:bodyPr>
          <a:lstStyle/>
          <a:p>
            <a:r>
              <a:rPr lang="en-US" sz="1200" dirty="0">
                <a:solidFill>
                  <a:srgbClr val="0070C0"/>
                </a:solidFill>
              </a:rPr>
              <a:t>Note: Localhost is referring to your local web server, you do not need to be connected to the internet to test your program in this case.</a:t>
            </a:r>
            <a:endParaRPr lang="en-SG" sz="1200" dirty="0">
              <a:solidFill>
                <a:srgbClr val="0070C0"/>
              </a:solidFill>
            </a:endParaRPr>
          </a:p>
        </p:txBody>
      </p:sp>
      <p:pic>
        <p:nvPicPr>
          <p:cNvPr id="8" name="Picture 7">
            <a:extLst>
              <a:ext uri="{FF2B5EF4-FFF2-40B4-BE49-F238E27FC236}">
                <a16:creationId xmlns:a16="http://schemas.microsoft.com/office/drawing/2014/main" id="{C748E4F3-1C4A-467A-8082-268170477C7E}"/>
              </a:ext>
            </a:extLst>
          </p:cNvPr>
          <p:cNvPicPr/>
          <p:nvPr/>
        </p:nvPicPr>
        <p:blipFill>
          <a:blip r:embed="rId4"/>
          <a:stretch>
            <a:fillRect/>
          </a:stretch>
        </p:blipFill>
        <p:spPr>
          <a:xfrm>
            <a:off x="8142288" y="179507"/>
            <a:ext cx="726450" cy="685800"/>
          </a:xfrm>
          <a:prstGeom prst="rect">
            <a:avLst/>
          </a:prstGeom>
        </p:spPr>
      </p:pic>
      <p:sp>
        <p:nvSpPr>
          <p:cNvPr id="11" name="TextBox 10">
            <a:extLst>
              <a:ext uri="{FF2B5EF4-FFF2-40B4-BE49-F238E27FC236}">
                <a16:creationId xmlns:a16="http://schemas.microsoft.com/office/drawing/2014/main" id="{B8A67CBD-F7F0-40F8-B4A4-E21E7EC61333}"/>
              </a:ext>
            </a:extLst>
          </p:cNvPr>
          <p:cNvSpPr txBox="1"/>
          <p:nvPr/>
        </p:nvSpPr>
        <p:spPr>
          <a:xfrm>
            <a:off x="817423" y="342900"/>
            <a:ext cx="6976241" cy="584775"/>
          </a:xfrm>
          <a:prstGeom prst="rect">
            <a:avLst/>
          </a:prstGeom>
          <a:noFill/>
        </p:spPr>
        <p:txBody>
          <a:bodyPr wrap="square">
            <a:spAutoFit/>
          </a:bodyPr>
          <a:lstStyle/>
          <a:p>
            <a:r>
              <a:rPr lang="en-US" sz="3200" dirty="0">
                <a:solidFill>
                  <a:schemeClr val="tx1"/>
                </a:solidFill>
                <a:latin typeface="Amasis MT Pro Black" panose="02040A04050005020304" pitchFamily="18" charset="0"/>
              </a:rPr>
              <a:t>Exercise 3 – Hello World!- Run</a:t>
            </a:r>
            <a:endParaRPr lang="en-SG" sz="3200" dirty="0"/>
          </a:p>
        </p:txBody>
      </p:sp>
    </p:spTree>
    <p:extLst>
      <p:ext uri="{BB962C8B-B14F-4D97-AF65-F5344CB8AC3E}">
        <p14:creationId xmlns:p14="http://schemas.microsoft.com/office/powerpoint/2010/main" val="4142715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1F4E8F-6751-44E6-9E10-339139D5D4F2}"/>
              </a:ext>
            </a:extLst>
          </p:cNvPr>
          <p:cNvSpPr>
            <a:spLocks noGrp="1"/>
          </p:cNvSpPr>
          <p:nvPr>
            <p:ph type="sldNum" sz="quarter" idx="12"/>
          </p:nvPr>
        </p:nvSpPr>
        <p:spPr/>
        <p:txBody>
          <a:bodyPr/>
          <a:lstStyle/>
          <a:p>
            <a:fld id="{6767FADE-2612-3649-B495-F644A23F288B}" type="slidenum">
              <a:rPr lang="en-US" smtClean="0"/>
              <a:pPr/>
              <a:t>6</a:t>
            </a:fld>
            <a:endParaRPr lang="en-US"/>
          </a:p>
        </p:txBody>
      </p:sp>
      <p:sp>
        <p:nvSpPr>
          <p:cNvPr id="3" name="Title 2">
            <a:extLst>
              <a:ext uri="{FF2B5EF4-FFF2-40B4-BE49-F238E27FC236}">
                <a16:creationId xmlns:a16="http://schemas.microsoft.com/office/drawing/2014/main" id="{E1F51A24-73EF-48D4-86F9-6A5661063C4A}"/>
              </a:ext>
            </a:extLst>
          </p:cNvPr>
          <p:cNvSpPr>
            <a:spLocks noGrp="1"/>
          </p:cNvSpPr>
          <p:nvPr>
            <p:ph type="title"/>
          </p:nvPr>
        </p:nvSpPr>
        <p:spPr/>
        <p:txBody>
          <a:bodyPr>
            <a:normAutofit fontScale="90000"/>
          </a:bodyPr>
          <a:lstStyle/>
          <a:p>
            <a:r>
              <a:rPr lang="en-US" dirty="0">
                <a:solidFill>
                  <a:schemeClr val="tx1"/>
                </a:solidFill>
                <a:latin typeface="Amasis MT Pro Black" panose="02040A04050005020304" pitchFamily="18" charset="0"/>
              </a:rPr>
              <a:t>Topics Covered in this course</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73537D78-188C-4244-BB76-6E2B677BA6E1}"/>
              </a:ext>
            </a:extLst>
          </p:cNvPr>
          <p:cNvSpPr>
            <a:spLocks noGrp="1"/>
          </p:cNvSpPr>
          <p:nvPr>
            <p:ph sz="quarter" idx="13"/>
          </p:nvPr>
        </p:nvSpPr>
        <p:spPr>
          <a:xfrm>
            <a:off x="833437" y="865306"/>
            <a:ext cx="7477125" cy="5331307"/>
          </a:xfrm>
        </p:spPr>
        <p:txBody>
          <a:bodyPr/>
          <a:lstStyle/>
          <a:p>
            <a:r>
              <a:rPr lang="en-SG" sz="3200" dirty="0">
                <a:latin typeface="Amasis MT Pro" panose="02040504050005020304" pitchFamily="18" charset="0"/>
              </a:rPr>
              <a:t>What is Spring Boot ?</a:t>
            </a:r>
          </a:p>
          <a:p>
            <a:endParaRPr lang="en-SG" sz="3200" dirty="0">
              <a:latin typeface="Amasis MT Pro" panose="02040504050005020304" pitchFamily="18" charset="0"/>
            </a:endParaRPr>
          </a:p>
          <a:p>
            <a:r>
              <a:rPr lang="en-SG" sz="3200" dirty="0">
                <a:latin typeface="Amasis MT Pro" panose="02040504050005020304" pitchFamily="18" charset="0"/>
              </a:rPr>
              <a:t>Build an end to end Application</a:t>
            </a:r>
          </a:p>
          <a:p>
            <a:endParaRPr lang="en-SG" sz="3200" dirty="0">
              <a:latin typeface="Amasis MT Pro" panose="02040504050005020304" pitchFamily="18" charset="0"/>
            </a:endParaRPr>
          </a:p>
          <a:p>
            <a:r>
              <a:rPr lang="en-SG" sz="3200" dirty="0">
                <a:latin typeface="Amasis MT Pro" panose="02040504050005020304" pitchFamily="18" charset="0"/>
              </a:rPr>
              <a:t>Spring Boot Features</a:t>
            </a:r>
          </a:p>
          <a:p>
            <a:endParaRPr lang="en-SG" sz="3200" dirty="0">
              <a:latin typeface="Amasis MT Pro" panose="02040504050005020304" pitchFamily="18" charset="0"/>
            </a:endParaRPr>
          </a:p>
          <a:p>
            <a:r>
              <a:rPr lang="en-SG" sz="3200" dirty="0">
                <a:latin typeface="Amasis MT Pro" panose="02040504050005020304" pitchFamily="18" charset="0"/>
              </a:rPr>
              <a:t>Configuration and Customization</a:t>
            </a:r>
          </a:p>
          <a:p>
            <a:endParaRPr lang="en-SG" sz="3200" dirty="0">
              <a:latin typeface="Amasis MT Pro" panose="02040504050005020304" pitchFamily="18" charset="0"/>
            </a:endParaRPr>
          </a:p>
          <a:p>
            <a:r>
              <a:rPr lang="en-SG" sz="3200" dirty="0">
                <a:latin typeface="Amasis MT Pro" panose="02040504050005020304" pitchFamily="18" charset="0"/>
              </a:rPr>
              <a:t>Responsive Web Design</a:t>
            </a:r>
          </a:p>
          <a:p>
            <a:endParaRPr lang="en-SG" sz="3200" dirty="0">
              <a:latin typeface="Amasis MT Pro" panose="02040504050005020304" pitchFamily="18" charset="0"/>
            </a:endParaRPr>
          </a:p>
        </p:txBody>
      </p:sp>
    </p:spTree>
    <p:extLst>
      <p:ext uri="{BB962C8B-B14F-4D97-AF65-F5344CB8AC3E}">
        <p14:creationId xmlns:p14="http://schemas.microsoft.com/office/powerpoint/2010/main" val="8833727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7F48FE6-369D-43D7-BE0F-9159CDA9844A}"/>
              </a:ext>
            </a:extLst>
          </p:cNvPr>
          <p:cNvPicPr>
            <a:picLocks noChangeAspect="1"/>
          </p:cNvPicPr>
          <p:nvPr/>
        </p:nvPicPr>
        <p:blipFill>
          <a:blip r:embed="rId2"/>
          <a:stretch>
            <a:fillRect/>
          </a:stretch>
        </p:blipFill>
        <p:spPr>
          <a:xfrm>
            <a:off x="3374571" y="2819410"/>
            <a:ext cx="5331912" cy="2365513"/>
          </a:xfrm>
          <a:prstGeom prst="rect">
            <a:avLst/>
          </a:prstGeom>
          <a:ln>
            <a:solidFill>
              <a:schemeClr val="tx1"/>
            </a:solidFill>
          </a:ln>
        </p:spPr>
      </p:pic>
      <p:sp>
        <p:nvSpPr>
          <p:cNvPr id="2" name="Slide Number Placeholder 1">
            <a:extLst>
              <a:ext uri="{FF2B5EF4-FFF2-40B4-BE49-F238E27FC236}">
                <a16:creationId xmlns:a16="http://schemas.microsoft.com/office/drawing/2014/main" id="{2B692F1F-14BB-4370-BF57-2E34801345A4}"/>
              </a:ext>
            </a:extLst>
          </p:cNvPr>
          <p:cNvSpPr>
            <a:spLocks noGrp="1"/>
          </p:cNvSpPr>
          <p:nvPr>
            <p:ph type="sldNum" sz="quarter" idx="12"/>
          </p:nvPr>
        </p:nvSpPr>
        <p:spPr/>
        <p:txBody>
          <a:bodyPr/>
          <a:lstStyle/>
          <a:p>
            <a:fld id="{6767FADE-2612-3649-B495-F644A23F288B}" type="slidenum">
              <a:rPr lang="en-US" smtClean="0"/>
              <a:pPr/>
              <a:t>60</a:t>
            </a:fld>
            <a:endParaRPr lang="en-US"/>
          </a:p>
        </p:txBody>
      </p:sp>
      <p:sp>
        <p:nvSpPr>
          <p:cNvPr id="3" name="Title 2">
            <a:extLst>
              <a:ext uri="{FF2B5EF4-FFF2-40B4-BE49-F238E27FC236}">
                <a16:creationId xmlns:a16="http://schemas.microsoft.com/office/drawing/2014/main" id="{5A3ABEDC-0F59-472F-8075-41EA4422C376}"/>
              </a:ext>
            </a:extLst>
          </p:cNvPr>
          <p:cNvSpPr>
            <a:spLocks noGrp="1"/>
          </p:cNvSpPr>
          <p:nvPr>
            <p:ph type="title"/>
          </p:nvPr>
        </p:nvSpPr>
        <p:spPr>
          <a:xfrm>
            <a:off x="665609" y="260714"/>
            <a:ext cx="7064261" cy="827010"/>
          </a:xfrm>
        </p:spPr>
        <p:txBody>
          <a:bodyPr>
            <a:normAutofit/>
          </a:bodyPr>
          <a:lstStyle/>
          <a:p>
            <a:r>
              <a:rPr lang="en-US" dirty="0">
                <a:solidFill>
                  <a:schemeClr val="tx1"/>
                </a:solidFill>
                <a:latin typeface="Amasis MT Pro Black" panose="02040A04050005020304" pitchFamily="18" charset="0"/>
              </a:rPr>
              <a:t>How it works – Application class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E099F8CA-05CD-4E5A-949F-C5A6DCC9D1E9}"/>
              </a:ext>
            </a:extLst>
          </p:cNvPr>
          <p:cNvSpPr>
            <a:spLocks noGrp="1"/>
          </p:cNvSpPr>
          <p:nvPr>
            <p:ph sz="quarter" idx="13"/>
          </p:nvPr>
        </p:nvSpPr>
        <p:spPr/>
        <p:txBody>
          <a:bodyPr/>
          <a:lstStyle/>
          <a:p>
            <a:r>
              <a:rPr lang="en-US" dirty="0">
                <a:latin typeface="Amasis MT Pro" panose="02040504050005020304" pitchFamily="18" charset="0"/>
              </a:rPr>
              <a:t>The application class is created for you when the project is created. </a:t>
            </a:r>
            <a:endParaRPr lang="en-SG" dirty="0">
              <a:latin typeface="Amasis MT Pro" panose="02040504050005020304" pitchFamily="18" charset="0"/>
            </a:endParaRPr>
          </a:p>
        </p:txBody>
      </p:sp>
      <p:sp>
        <p:nvSpPr>
          <p:cNvPr id="10" name="TextBox 9">
            <a:extLst>
              <a:ext uri="{FF2B5EF4-FFF2-40B4-BE49-F238E27FC236}">
                <a16:creationId xmlns:a16="http://schemas.microsoft.com/office/drawing/2014/main" id="{CEC57970-BB40-4B71-A9C8-EEB090F58032}"/>
              </a:ext>
            </a:extLst>
          </p:cNvPr>
          <p:cNvSpPr txBox="1"/>
          <p:nvPr/>
        </p:nvSpPr>
        <p:spPr>
          <a:xfrm>
            <a:off x="526078" y="5560967"/>
            <a:ext cx="8282256" cy="646331"/>
          </a:xfrm>
          <a:prstGeom prst="rect">
            <a:avLst/>
          </a:prstGeom>
          <a:noFill/>
        </p:spPr>
        <p:txBody>
          <a:bodyPr wrap="square" rtlCol="0">
            <a:spAutoFit/>
          </a:bodyPr>
          <a:lstStyle/>
          <a:p>
            <a:r>
              <a:rPr lang="en-US" sz="1200" dirty="0"/>
              <a:t>When the application is executed with </a:t>
            </a:r>
            <a:r>
              <a:rPr lang="en-US" sz="1200" b="1" dirty="0"/>
              <a:t>@</a:t>
            </a:r>
            <a:r>
              <a:rPr lang="en-US" sz="1200" b="1" dirty="0" err="1"/>
              <a:t>SpringBootApplication</a:t>
            </a:r>
            <a:r>
              <a:rPr lang="en-US" sz="1200" dirty="0"/>
              <a:t>, the entire project will be scanned for components, configurations or services in the package. E.g. the </a:t>
            </a:r>
            <a:r>
              <a:rPr lang="en-US" sz="1200" dirty="0" err="1"/>
              <a:t>GreetingController</a:t>
            </a:r>
            <a:r>
              <a:rPr lang="en-US" sz="1200" dirty="0"/>
              <a:t>  </a:t>
            </a:r>
          </a:p>
          <a:p>
            <a:endParaRPr lang="en-SG" sz="1200" dirty="0"/>
          </a:p>
        </p:txBody>
      </p:sp>
      <p:grpSp>
        <p:nvGrpSpPr>
          <p:cNvPr id="19" name="Group 18">
            <a:extLst>
              <a:ext uri="{FF2B5EF4-FFF2-40B4-BE49-F238E27FC236}">
                <a16:creationId xmlns:a16="http://schemas.microsoft.com/office/drawing/2014/main" id="{EB62C094-550A-404C-AE0E-FDA07EDF3239}"/>
              </a:ext>
            </a:extLst>
          </p:cNvPr>
          <p:cNvGrpSpPr/>
          <p:nvPr/>
        </p:nvGrpSpPr>
        <p:grpSpPr>
          <a:xfrm>
            <a:off x="437517" y="3523528"/>
            <a:ext cx="5165266" cy="646331"/>
            <a:chOff x="473534" y="3588128"/>
            <a:chExt cx="5165266" cy="646331"/>
          </a:xfrm>
        </p:grpSpPr>
        <p:sp>
          <p:nvSpPr>
            <p:cNvPr id="6" name="TextBox 5">
              <a:extLst>
                <a:ext uri="{FF2B5EF4-FFF2-40B4-BE49-F238E27FC236}">
                  <a16:creationId xmlns:a16="http://schemas.microsoft.com/office/drawing/2014/main" id="{2AE9180F-89AD-49DE-9C14-351CE692FF93}"/>
                </a:ext>
              </a:extLst>
            </p:cNvPr>
            <p:cNvSpPr txBox="1"/>
            <p:nvPr/>
          </p:nvSpPr>
          <p:spPr>
            <a:xfrm>
              <a:off x="473534" y="3588128"/>
              <a:ext cx="2585352" cy="646331"/>
            </a:xfrm>
            <a:prstGeom prst="rect">
              <a:avLst/>
            </a:prstGeom>
            <a:noFill/>
          </p:spPr>
          <p:txBody>
            <a:bodyPr wrap="square" rtlCol="0">
              <a:spAutoFit/>
            </a:bodyPr>
            <a:lstStyle/>
            <a:p>
              <a:r>
                <a:rPr lang="en-US" sz="1200" b="1" dirty="0"/>
                <a:t>@</a:t>
              </a:r>
              <a:r>
                <a:rPr lang="en-US" sz="1200" b="1" dirty="0" err="1"/>
                <a:t>SpringBootApplication</a:t>
              </a:r>
              <a:r>
                <a:rPr lang="en-US" sz="1200" b="1" dirty="0"/>
                <a:t> </a:t>
              </a:r>
              <a:r>
                <a:rPr lang="en-US" sz="1200" dirty="0"/>
                <a:t>is an annotation used to mark the main class of a Spring boot application.</a:t>
              </a:r>
            </a:p>
          </p:txBody>
        </p:sp>
        <p:sp>
          <p:nvSpPr>
            <p:cNvPr id="8" name="Rectangle 7">
              <a:extLst>
                <a:ext uri="{FF2B5EF4-FFF2-40B4-BE49-F238E27FC236}">
                  <a16:creationId xmlns:a16="http://schemas.microsoft.com/office/drawing/2014/main" id="{97BE01D9-0FA6-4382-80E9-4F1945A63BC8}"/>
                </a:ext>
              </a:extLst>
            </p:cNvPr>
            <p:cNvSpPr/>
            <p:nvPr/>
          </p:nvSpPr>
          <p:spPr>
            <a:xfrm>
              <a:off x="3690257" y="3766457"/>
              <a:ext cx="1948543" cy="287243"/>
            </a:xfrm>
            <a:prstGeom prst="rect">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12" name="Straight Arrow Connector 11">
              <a:extLst>
                <a:ext uri="{FF2B5EF4-FFF2-40B4-BE49-F238E27FC236}">
                  <a16:creationId xmlns:a16="http://schemas.microsoft.com/office/drawing/2014/main" id="{711C5EBB-362B-4D04-9BF8-D7B8A5247C9A}"/>
                </a:ext>
              </a:extLst>
            </p:cNvPr>
            <p:cNvCxnSpPr>
              <a:stCxn id="8" idx="1"/>
              <a:endCxn id="6" idx="3"/>
            </p:cNvCxnSpPr>
            <p:nvPr/>
          </p:nvCxnSpPr>
          <p:spPr>
            <a:xfrm flipH="1">
              <a:off x="3058886" y="3910079"/>
              <a:ext cx="631371" cy="121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0" name="Group 19">
            <a:extLst>
              <a:ext uri="{FF2B5EF4-FFF2-40B4-BE49-F238E27FC236}">
                <a16:creationId xmlns:a16="http://schemas.microsoft.com/office/drawing/2014/main" id="{055AC41B-DB39-44BD-9297-28736D15E7CB}"/>
              </a:ext>
            </a:extLst>
          </p:cNvPr>
          <p:cNvGrpSpPr/>
          <p:nvPr/>
        </p:nvGrpSpPr>
        <p:grpSpPr>
          <a:xfrm>
            <a:off x="437517" y="4298481"/>
            <a:ext cx="8268967" cy="646331"/>
            <a:chOff x="437517" y="4298481"/>
            <a:chExt cx="8068168" cy="646331"/>
          </a:xfrm>
        </p:grpSpPr>
        <p:sp>
          <p:nvSpPr>
            <p:cNvPr id="7" name="TextBox 6">
              <a:extLst>
                <a:ext uri="{FF2B5EF4-FFF2-40B4-BE49-F238E27FC236}">
                  <a16:creationId xmlns:a16="http://schemas.microsoft.com/office/drawing/2014/main" id="{99E19EC8-DED1-4060-87A3-667ABDAEADFE}"/>
                </a:ext>
              </a:extLst>
            </p:cNvPr>
            <p:cNvSpPr txBox="1"/>
            <p:nvPr/>
          </p:nvSpPr>
          <p:spPr>
            <a:xfrm>
              <a:off x="437517" y="4298481"/>
              <a:ext cx="2585352" cy="646331"/>
            </a:xfrm>
            <a:prstGeom prst="rect">
              <a:avLst/>
            </a:prstGeom>
            <a:noFill/>
          </p:spPr>
          <p:txBody>
            <a:bodyPr wrap="square" rtlCol="0">
              <a:spAutoFit/>
            </a:bodyPr>
            <a:lstStyle/>
            <a:p>
              <a:r>
                <a:rPr lang="en-US" sz="1200" dirty="0"/>
                <a:t>The </a:t>
              </a:r>
              <a:r>
                <a:rPr lang="en-US" sz="1200" b="1" dirty="0"/>
                <a:t>main</a:t>
              </a:r>
              <a:r>
                <a:rPr lang="en-US" sz="1200" dirty="0"/>
                <a:t> method uses Spring boot’s </a:t>
              </a:r>
              <a:r>
                <a:rPr lang="en-US" sz="1200" b="1" dirty="0" err="1"/>
                <a:t>SpringApplication.run</a:t>
              </a:r>
              <a:r>
                <a:rPr lang="en-US" sz="1200" b="1" dirty="0"/>
                <a:t> </a:t>
              </a:r>
              <a:r>
                <a:rPr lang="en-US" sz="1200" dirty="0"/>
                <a:t>method to launch an application. </a:t>
              </a:r>
            </a:p>
          </p:txBody>
        </p:sp>
        <p:sp>
          <p:nvSpPr>
            <p:cNvPr id="9" name="Rectangle 8">
              <a:extLst>
                <a:ext uri="{FF2B5EF4-FFF2-40B4-BE49-F238E27FC236}">
                  <a16:creationId xmlns:a16="http://schemas.microsoft.com/office/drawing/2014/main" id="{7A95993E-9C09-475E-9046-59D8645901E1}"/>
                </a:ext>
              </a:extLst>
            </p:cNvPr>
            <p:cNvSpPr/>
            <p:nvPr/>
          </p:nvSpPr>
          <p:spPr>
            <a:xfrm>
              <a:off x="4242180" y="4453102"/>
              <a:ext cx="4263505" cy="287243"/>
            </a:xfrm>
            <a:prstGeom prst="rect">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14" name="Straight Arrow Connector 13">
              <a:extLst>
                <a:ext uri="{FF2B5EF4-FFF2-40B4-BE49-F238E27FC236}">
                  <a16:creationId xmlns:a16="http://schemas.microsoft.com/office/drawing/2014/main" id="{360A5DFA-7CC4-4651-A6D0-1C5CE79B9B80}"/>
                </a:ext>
              </a:extLst>
            </p:cNvPr>
            <p:cNvCxnSpPr>
              <a:cxnSpLocks/>
              <a:stCxn id="9" idx="1"/>
              <a:endCxn id="7" idx="3"/>
            </p:cNvCxnSpPr>
            <p:nvPr/>
          </p:nvCxnSpPr>
          <p:spPr>
            <a:xfrm flipH="1">
              <a:off x="3022869" y="4596724"/>
              <a:ext cx="1219311" cy="2492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1895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C4D5A8-D8C0-4603-AE86-00F35A5EACCD}"/>
              </a:ext>
            </a:extLst>
          </p:cNvPr>
          <p:cNvSpPr>
            <a:spLocks noGrp="1"/>
          </p:cNvSpPr>
          <p:nvPr>
            <p:ph type="sldNum" sz="quarter" idx="12"/>
          </p:nvPr>
        </p:nvSpPr>
        <p:spPr/>
        <p:txBody>
          <a:bodyPr/>
          <a:lstStyle/>
          <a:p>
            <a:fld id="{6767FADE-2612-3649-B495-F644A23F288B}" type="slidenum">
              <a:rPr lang="en-US" smtClean="0"/>
              <a:pPr/>
              <a:t>61</a:t>
            </a:fld>
            <a:endParaRPr lang="en-US"/>
          </a:p>
        </p:txBody>
      </p:sp>
      <p:sp>
        <p:nvSpPr>
          <p:cNvPr id="3" name="Title 2">
            <a:extLst>
              <a:ext uri="{FF2B5EF4-FFF2-40B4-BE49-F238E27FC236}">
                <a16:creationId xmlns:a16="http://schemas.microsoft.com/office/drawing/2014/main" id="{2CDA24EC-A8A2-464D-99C9-7840E59DA20A}"/>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How it works - Annotations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2D1DF99E-08C6-4547-999D-2FCE18FB00EA}"/>
              </a:ext>
            </a:extLst>
          </p:cNvPr>
          <p:cNvSpPr>
            <a:spLocks noGrp="1"/>
          </p:cNvSpPr>
          <p:nvPr>
            <p:ph sz="quarter" idx="13"/>
          </p:nvPr>
        </p:nvSpPr>
        <p:spPr>
          <a:xfrm>
            <a:off x="665610" y="1140637"/>
            <a:ext cx="7477125" cy="3759200"/>
          </a:xfrm>
        </p:spPr>
        <p:txBody>
          <a:bodyPr/>
          <a:lstStyle/>
          <a:p>
            <a:r>
              <a:rPr lang="en-US" sz="2000" dirty="0">
                <a:latin typeface="Amasis MT Pro" panose="02040504050005020304" pitchFamily="18" charset="0"/>
              </a:rPr>
              <a:t>Spring Boot annotations provide information about a program. </a:t>
            </a:r>
          </a:p>
          <a:p>
            <a:endParaRPr lang="en-US" sz="2000" dirty="0">
              <a:latin typeface="Amasis MT Pro" panose="02040504050005020304" pitchFamily="18" charset="0"/>
            </a:endParaRPr>
          </a:p>
          <a:p>
            <a:r>
              <a:rPr lang="en-US" sz="2000" b="1" dirty="0">
                <a:latin typeface="Amasis MT Pro" panose="02040504050005020304" pitchFamily="18" charset="0"/>
              </a:rPr>
              <a:t>@</a:t>
            </a:r>
            <a:r>
              <a:rPr lang="en-US" sz="2000" b="1" dirty="0" err="1">
                <a:latin typeface="Amasis MT Pro" panose="02040504050005020304" pitchFamily="18" charset="0"/>
              </a:rPr>
              <a:t>SpringBootApplication</a:t>
            </a:r>
            <a:r>
              <a:rPr lang="en-US" sz="2000" b="1" dirty="0">
                <a:latin typeface="Amasis MT Pro" panose="02040504050005020304" pitchFamily="18" charset="0"/>
              </a:rPr>
              <a:t> </a:t>
            </a:r>
            <a:r>
              <a:rPr lang="en-US" sz="2000" dirty="0">
                <a:latin typeface="Amasis MT Pro" panose="02040504050005020304" pitchFamily="18" charset="0"/>
              </a:rPr>
              <a:t>is a convenience annotation that adds all of the following:</a:t>
            </a:r>
          </a:p>
          <a:p>
            <a:pPr lvl="1"/>
            <a:r>
              <a:rPr lang="en-US" b="1" dirty="0">
                <a:latin typeface="Amasis MT Pro" panose="02040504050005020304" pitchFamily="18" charset="0"/>
              </a:rPr>
              <a:t>@Configuration</a:t>
            </a:r>
            <a:r>
              <a:rPr lang="en-US" dirty="0">
                <a:latin typeface="Amasis MT Pro" panose="02040504050005020304" pitchFamily="18" charset="0"/>
              </a:rPr>
              <a:t>: Tags the class as a source of *bean definitions for the application context.</a:t>
            </a:r>
          </a:p>
          <a:p>
            <a:pPr lvl="1"/>
            <a:r>
              <a:rPr lang="en-US" b="1" dirty="0">
                <a:latin typeface="Amasis MT Pro" panose="02040504050005020304" pitchFamily="18" charset="0"/>
              </a:rPr>
              <a:t>@</a:t>
            </a:r>
            <a:r>
              <a:rPr lang="en-US" b="1" dirty="0" err="1">
                <a:latin typeface="Amasis MT Pro" panose="02040504050005020304" pitchFamily="18" charset="0"/>
              </a:rPr>
              <a:t>EnableAutoConfiguration</a:t>
            </a:r>
            <a:r>
              <a:rPr lang="en-US" dirty="0">
                <a:latin typeface="Amasis MT Pro" panose="02040504050005020304" pitchFamily="18" charset="0"/>
              </a:rPr>
              <a:t>: Tells Spring Boot to start adding beans based on </a:t>
            </a:r>
            <a:r>
              <a:rPr lang="en-US" dirty="0" err="1">
                <a:latin typeface="Amasis MT Pro" panose="02040504050005020304" pitchFamily="18" charset="0"/>
              </a:rPr>
              <a:t>classpath</a:t>
            </a:r>
            <a:r>
              <a:rPr lang="en-US" dirty="0">
                <a:latin typeface="Amasis MT Pro" panose="02040504050005020304" pitchFamily="18" charset="0"/>
              </a:rPr>
              <a:t> settings, other beans, and various property settings. </a:t>
            </a:r>
          </a:p>
          <a:p>
            <a:pPr lvl="1"/>
            <a:r>
              <a:rPr lang="en-US" b="1" dirty="0">
                <a:latin typeface="Amasis MT Pro" panose="02040504050005020304" pitchFamily="18" charset="0"/>
              </a:rPr>
              <a:t>@</a:t>
            </a:r>
            <a:r>
              <a:rPr lang="en-US" b="1" dirty="0" err="1">
                <a:latin typeface="Amasis MT Pro" panose="02040504050005020304" pitchFamily="18" charset="0"/>
              </a:rPr>
              <a:t>ComponentScan</a:t>
            </a:r>
            <a:r>
              <a:rPr lang="en-US" dirty="0">
                <a:latin typeface="Amasis MT Pro" panose="02040504050005020304" pitchFamily="18" charset="0"/>
              </a:rPr>
              <a:t>: Tells Spring to </a:t>
            </a:r>
            <a:r>
              <a:rPr lang="en-US" sz="1800" dirty="0">
                <a:latin typeface="Amasis MT Pro" panose="02040504050005020304" pitchFamily="18" charset="0"/>
              </a:rPr>
              <a:t>look for other components, configurations, and services in the com/example package, letting it find the controllers.</a:t>
            </a:r>
          </a:p>
          <a:p>
            <a:pPr lvl="1"/>
            <a:endParaRPr lang="en-US" sz="1800" dirty="0">
              <a:latin typeface="Amasis MT Pro" panose="02040504050005020304" pitchFamily="18" charset="0"/>
            </a:endParaRPr>
          </a:p>
          <a:p>
            <a:r>
              <a:rPr lang="en-US" sz="1800" dirty="0">
                <a:latin typeface="Amasis MT Pro" panose="02040504050005020304" pitchFamily="18" charset="0"/>
              </a:rPr>
              <a:t>Note: Once you use </a:t>
            </a:r>
            <a:r>
              <a:rPr lang="en-US" sz="1800" b="1" dirty="0">
                <a:latin typeface="Amasis MT Pro" panose="02040504050005020304" pitchFamily="18" charset="0"/>
              </a:rPr>
              <a:t>@</a:t>
            </a:r>
            <a:r>
              <a:rPr lang="en-US" sz="1800" b="1" dirty="0" err="1">
                <a:latin typeface="Amasis MT Pro" panose="02040504050005020304" pitchFamily="18" charset="0"/>
              </a:rPr>
              <a:t>SpringBootApplication</a:t>
            </a:r>
            <a:r>
              <a:rPr lang="en-US" sz="1800" dirty="0">
                <a:latin typeface="Amasis MT Pro" panose="02040504050005020304" pitchFamily="18" charset="0"/>
              </a:rPr>
              <a:t>, it replaces </a:t>
            </a:r>
            <a:r>
              <a:rPr lang="en-US" sz="2000" dirty="0">
                <a:latin typeface="Amasis MT Pro" panose="02040504050005020304" pitchFamily="18" charset="0"/>
              </a:rPr>
              <a:t>the other 3 annotations.</a:t>
            </a:r>
          </a:p>
        </p:txBody>
      </p:sp>
      <p:sp>
        <p:nvSpPr>
          <p:cNvPr id="5" name="TextBox 4">
            <a:extLst>
              <a:ext uri="{FF2B5EF4-FFF2-40B4-BE49-F238E27FC236}">
                <a16:creationId xmlns:a16="http://schemas.microsoft.com/office/drawing/2014/main" id="{B7D6D8DD-7C58-44A6-A40B-9359CEF5B9B8}"/>
              </a:ext>
            </a:extLst>
          </p:cNvPr>
          <p:cNvSpPr txBox="1"/>
          <p:nvPr/>
        </p:nvSpPr>
        <p:spPr>
          <a:xfrm>
            <a:off x="957757" y="6057393"/>
            <a:ext cx="2370714" cy="276999"/>
          </a:xfrm>
          <a:prstGeom prst="rect">
            <a:avLst/>
          </a:prstGeom>
          <a:noFill/>
        </p:spPr>
        <p:txBody>
          <a:bodyPr wrap="none" rtlCol="0">
            <a:spAutoFit/>
          </a:bodyPr>
          <a:lstStyle/>
          <a:p>
            <a:r>
              <a:rPr lang="en-US" sz="1200" dirty="0">
                <a:solidFill>
                  <a:srgbClr val="0070C0"/>
                </a:solidFill>
              </a:rPr>
              <a:t>*A bean is simply a Java object.</a:t>
            </a:r>
            <a:endParaRPr lang="en-SG" sz="1200" dirty="0">
              <a:solidFill>
                <a:srgbClr val="0070C0"/>
              </a:solidFill>
            </a:endParaRPr>
          </a:p>
        </p:txBody>
      </p:sp>
    </p:spTree>
    <p:extLst>
      <p:ext uri="{BB962C8B-B14F-4D97-AF65-F5344CB8AC3E}">
        <p14:creationId xmlns:p14="http://schemas.microsoft.com/office/powerpoint/2010/main" val="11768422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AACE2C-4982-4750-8671-1A082A0A4931}"/>
              </a:ext>
            </a:extLst>
          </p:cNvPr>
          <p:cNvSpPr>
            <a:spLocks noGrp="1"/>
          </p:cNvSpPr>
          <p:nvPr>
            <p:ph type="sldNum" sz="quarter" idx="12"/>
          </p:nvPr>
        </p:nvSpPr>
        <p:spPr/>
        <p:txBody>
          <a:bodyPr/>
          <a:lstStyle/>
          <a:p>
            <a:fld id="{6767FADE-2612-3649-B495-F644A23F288B}" type="slidenum">
              <a:rPr lang="en-US" smtClean="0"/>
              <a:pPr/>
              <a:t>62</a:t>
            </a:fld>
            <a:endParaRPr lang="en-US"/>
          </a:p>
        </p:txBody>
      </p:sp>
      <p:sp>
        <p:nvSpPr>
          <p:cNvPr id="3" name="Title 2">
            <a:extLst>
              <a:ext uri="{FF2B5EF4-FFF2-40B4-BE49-F238E27FC236}">
                <a16:creationId xmlns:a16="http://schemas.microsoft.com/office/drawing/2014/main" id="{F66EA5BB-8B34-4157-9A6F-5D291CF4076F}"/>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How it works - Annotations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3FBD2A49-F241-4442-BD4B-52C20961B0B1}"/>
              </a:ext>
            </a:extLst>
          </p:cNvPr>
          <p:cNvSpPr>
            <a:spLocks noGrp="1"/>
          </p:cNvSpPr>
          <p:nvPr>
            <p:ph sz="quarter" idx="13"/>
          </p:nvPr>
        </p:nvSpPr>
        <p:spPr/>
        <p:txBody>
          <a:bodyPr/>
          <a:lstStyle/>
          <a:p>
            <a:r>
              <a:rPr lang="en-US" b="1" dirty="0">
                <a:latin typeface="Amasis MT Pro" panose="02040504050005020304" pitchFamily="18" charset="0"/>
              </a:rPr>
              <a:t>@Controller</a:t>
            </a:r>
          </a:p>
          <a:p>
            <a:pPr lvl="1"/>
            <a:r>
              <a:rPr lang="en-US" dirty="0">
                <a:latin typeface="Amasis MT Pro" panose="02040504050005020304" pitchFamily="18" charset="0"/>
              </a:rPr>
              <a:t>When a class is annotated with @Controller, this allows </a:t>
            </a:r>
            <a:r>
              <a:rPr lang="en-US" dirty="0" err="1">
                <a:latin typeface="Amasis MT Pro" panose="02040504050005020304" pitchFamily="18" charset="0"/>
              </a:rPr>
              <a:t>Springboot</a:t>
            </a:r>
            <a:r>
              <a:rPr lang="en-US" dirty="0">
                <a:latin typeface="Amasis MT Pro" panose="02040504050005020304" pitchFamily="18" charset="0"/>
              </a:rPr>
              <a:t> to automatically detect the classes</a:t>
            </a:r>
          </a:p>
          <a:p>
            <a:pPr marL="457200" lvl="1" indent="0">
              <a:buNone/>
            </a:pPr>
            <a:r>
              <a:rPr lang="en-US" dirty="0">
                <a:latin typeface="Amasis MT Pro" panose="02040504050005020304" pitchFamily="18" charset="0"/>
              </a:rPr>
              <a:t> </a:t>
            </a:r>
          </a:p>
          <a:p>
            <a:r>
              <a:rPr lang="en-US" b="1" dirty="0">
                <a:latin typeface="Amasis MT Pro" panose="02040504050005020304" pitchFamily="18" charset="0"/>
              </a:rPr>
              <a:t>@</a:t>
            </a:r>
            <a:r>
              <a:rPr lang="en-US" b="1" dirty="0" err="1">
                <a:latin typeface="Amasis MT Pro" panose="02040504050005020304" pitchFamily="18" charset="0"/>
              </a:rPr>
              <a:t>GetMapping</a:t>
            </a:r>
            <a:r>
              <a:rPr lang="en-US" dirty="0">
                <a:latin typeface="Amasis MT Pro" panose="02040504050005020304" pitchFamily="18" charset="0"/>
              </a:rPr>
              <a:t>(“/greeting”)</a:t>
            </a:r>
          </a:p>
          <a:p>
            <a:pPr lvl="1"/>
            <a:r>
              <a:rPr lang="en-US" dirty="0">
                <a:latin typeface="Amasis MT Pro" panose="02040504050005020304" pitchFamily="18" charset="0"/>
              </a:rPr>
              <a:t>Maps  “/greeting” to the method(</a:t>
            </a:r>
            <a:r>
              <a:rPr lang="en-US" dirty="0" err="1">
                <a:latin typeface="Amasis MT Pro" panose="02040504050005020304" pitchFamily="18" charset="0"/>
              </a:rPr>
              <a:t>eg.</a:t>
            </a:r>
            <a:r>
              <a:rPr lang="en-US" dirty="0">
                <a:latin typeface="Amasis MT Pro" panose="02040504050005020304" pitchFamily="18" charset="0"/>
              </a:rPr>
              <a:t> greeting()) that is annotated with @</a:t>
            </a:r>
            <a:r>
              <a:rPr lang="en-US" dirty="0" err="1">
                <a:latin typeface="Amasis MT Pro" panose="02040504050005020304" pitchFamily="18" charset="0"/>
              </a:rPr>
              <a:t>GetMapping</a:t>
            </a:r>
            <a:r>
              <a:rPr lang="en-US" dirty="0">
                <a:latin typeface="Amasis MT Pro" panose="02040504050005020304" pitchFamily="18" charset="0"/>
              </a:rPr>
              <a:t>. </a:t>
            </a:r>
            <a:endParaRPr lang="en-SG" dirty="0">
              <a:latin typeface="Amasis MT Pro" panose="02040504050005020304" pitchFamily="18" charset="0"/>
            </a:endParaRPr>
          </a:p>
        </p:txBody>
      </p:sp>
    </p:spTree>
    <p:extLst>
      <p:ext uri="{BB962C8B-B14F-4D97-AF65-F5344CB8AC3E}">
        <p14:creationId xmlns:p14="http://schemas.microsoft.com/office/powerpoint/2010/main" val="20210287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10D00787-527F-41AE-9D41-5CD684CB1682}"/>
              </a:ext>
            </a:extLst>
          </p:cNvPr>
          <p:cNvPicPr>
            <a:picLocks noChangeAspect="1"/>
          </p:cNvPicPr>
          <p:nvPr/>
        </p:nvPicPr>
        <p:blipFill>
          <a:blip r:embed="rId2"/>
          <a:stretch>
            <a:fillRect/>
          </a:stretch>
        </p:blipFill>
        <p:spPr>
          <a:xfrm>
            <a:off x="4209422" y="2102084"/>
            <a:ext cx="1983974" cy="2197235"/>
          </a:xfrm>
          <a:prstGeom prst="rect">
            <a:avLst/>
          </a:prstGeom>
          <a:ln>
            <a:solidFill>
              <a:schemeClr val="tx1"/>
            </a:solidFill>
          </a:ln>
        </p:spPr>
      </p:pic>
      <p:pic>
        <p:nvPicPr>
          <p:cNvPr id="21" name="Picture 20">
            <a:extLst>
              <a:ext uri="{FF2B5EF4-FFF2-40B4-BE49-F238E27FC236}">
                <a16:creationId xmlns:a16="http://schemas.microsoft.com/office/drawing/2014/main" id="{9B5098A0-0026-46B3-8C31-89F539499AD0}"/>
              </a:ext>
            </a:extLst>
          </p:cNvPr>
          <p:cNvPicPr>
            <a:picLocks noChangeAspect="1"/>
          </p:cNvPicPr>
          <p:nvPr/>
        </p:nvPicPr>
        <p:blipFill>
          <a:blip r:embed="rId3"/>
          <a:stretch>
            <a:fillRect/>
          </a:stretch>
        </p:blipFill>
        <p:spPr>
          <a:xfrm>
            <a:off x="6625638" y="1050996"/>
            <a:ext cx="2393482" cy="1020605"/>
          </a:xfrm>
          <a:prstGeom prst="rect">
            <a:avLst/>
          </a:prstGeom>
          <a:ln>
            <a:solidFill>
              <a:schemeClr val="tx1"/>
            </a:solidFill>
          </a:ln>
        </p:spPr>
      </p:pic>
      <p:pic>
        <p:nvPicPr>
          <p:cNvPr id="11" name="Picture 10">
            <a:extLst>
              <a:ext uri="{FF2B5EF4-FFF2-40B4-BE49-F238E27FC236}">
                <a16:creationId xmlns:a16="http://schemas.microsoft.com/office/drawing/2014/main" id="{FF6182B1-774A-4715-8DA8-975EB66EB485}"/>
              </a:ext>
            </a:extLst>
          </p:cNvPr>
          <p:cNvPicPr>
            <a:picLocks noChangeAspect="1"/>
          </p:cNvPicPr>
          <p:nvPr/>
        </p:nvPicPr>
        <p:blipFill>
          <a:blip r:embed="rId4"/>
          <a:stretch>
            <a:fillRect/>
          </a:stretch>
        </p:blipFill>
        <p:spPr>
          <a:xfrm>
            <a:off x="292954" y="1580104"/>
            <a:ext cx="3606002" cy="1730881"/>
          </a:xfrm>
          <a:prstGeom prst="rect">
            <a:avLst/>
          </a:prstGeom>
          <a:ln>
            <a:solidFill>
              <a:schemeClr val="tx1"/>
            </a:solidFill>
          </a:ln>
        </p:spPr>
      </p:pic>
      <p:sp>
        <p:nvSpPr>
          <p:cNvPr id="2" name="Slide Number Placeholder 1">
            <a:extLst>
              <a:ext uri="{FF2B5EF4-FFF2-40B4-BE49-F238E27FC236}">
                <a16:creationId xmlns:a16="http://schemas.microsoft.com/office/drawing/2014/main" id="{18840C8A-E455-4BDD-AD9E-EC9B31EB7A91}"/>
              </a:ext>
            </a:extLst>
          </p:cNvPr>
          <p:cNvSpPr>
            <a:spLocks noGrp="1"/>
          </p:cNvSpPr>
          <p:nvPr>
            <p:ph type="sldNum" sz="quarter" idx="12"/>
          </p:nvPr>
        </p:nvSpPr>
        <p:spPr/>
        <p:txBody>
          <a:bodyPr/>
          <a:lstStyle/>
          <a:p>
            <a:fld id="{6767FADE-2612-3649-B495-F644A23F288B}" type="slidenum">
              <a:rPr lang="en-US" smtClean="0"/>
              <a:pPr/>
              <a:t>63</a:t>
            </a:fld>
            <a:endParaRPr lang="en-US"/>
          </a:p>
        </p:txBody>
      </p:sp>
      <p:sp>
        <p:nvSpPr>
          <p:cNvPr id="3" name="Title 2">
            <a:extLst>
              <a:ext uri="{FF2B5EF4-FFF2-40B4-BE49-F238E27FC236}">
                <a16:creationId xmlns:a16="http://schemas.microsoft.com/office/drawing/2014/main" id="{38A8562A-77BC-48FD-AE43-8177B8582C7A}"/>
              </a:ext>
            </a:extLst>
          </p:cNvPr>
          <p:cNvSpPr>
            <a:spLocks noGrp="1"/>
          </p:cNvSpPr>
          <p:nvPr>
            <p:ph type="title"/>
          </p:nvPr>
        </p:nvSpPr>
        <p:spPr>
          <a:xfrm>
            <a:off x="245344" y="347611"/>
            <a:ext cx="7928155" cy="632001"/>
          </a:xfrm>
        </p:spPr>
        <p:txBody>
          <a:bodyPr>
            <a:noAutofit/>
          </a:bodyPr>
          <a:lstStyle/>
          <a:p>
            <a:r>
              <a:rPr lang="en-US" dirty="0">
                <a:solidFill>
                  <a:schemeClr val="tx1"/>
                </a:solidFill>
                <a:latin typeface="Amasis MT Pro Black" panose="02040A04050005020304" pitchFamily="18" charset="0"/>
              </a:rPr>
              <a:t>How it works – Controller class, View</a:t>
            </a:r>
            <a:endParaRPr lang="en-SG" dirty="0">
              <a:solidFill>
                <a:schemeClr val="tx1"/>
              </a:solidFill>
              <a:latin typeface="Amasis MT Pro Black" panose="02040A04050005020304" pitchFamily="18" charset="0"/>
            </a:endParaRPr>
          </a:p>
        </p:txBody>
      </p:sp>
      <p:grpSp>
        <p:nvGrpSpPr>
          <p:cNvPr id="84" name="Group 83">
            <a:extLst>
              <a:ext uri="{FF2B5EF4-FFF2-40B4-BE49-F238E27FC236}">
                <a16:creationId xmlns:a16="http://schemas.microsoft.com/office/drawing/2014/main" id="{2E78C732-E135-4E93-B7D3-92065A93C797}"/>
              </a:ext>
            </a:extLst>
          </p:cNvPr>
          <p:cNvGrpSpPr/>
          <p:nvPr/>
        </p:nvGrpSpPr>
        <p:grpSpPr>
          <a:xfrm>
            <a:off x="3965437" y="1084467"/>
            <a:ext cx="3871380" cy="2283957"/>
            <a:chOff x="3921579" y="1085328"/>
            <a:chExt cx="3871380" cy="2283957"/>
          </a:xfrm>
        </p:grpSpPr>
        <p:sp>
          <p:nvSpPr>
            <p:cNvPr id="23" name="TextBox 22">
              <a:extLst>
                <a:ext uri="{FF2B5EF4-FFF2-40B4-BE49-F238E27FC236}">
                  <a16:creationId xmlns:a16="http://schemas.microsoft.com/office/drawing/2014/main" id="{A6B281C2-44CE-40DC-8C71-516F3059C62A}"/>
                </a:ext>
              </a:extLst>
            </p:cNvPr>
            <p:cNvSpPr txBox="1"/>
            <p:nvPr/>
          </p:nvSpPr>
          <p:spPr>
            <a:xfrm>
              <a:off x="3921579" y="1085328"/>
              <a:ext cx="2730777" cy="900246"/>
            </a:xfrm>
            <a:prstGeom prst="rect">
              <a:avLst/>
            </a:prstGeom>
            <a:noFill/>
          </p:spPr>
          <p:txBody>
            <a:bodyPr wrap="square" rtlCol="0">
              <a:spAutoFit/>
            </a:bodyPr>
            <a:lstStyle/>
            <a:p>
              <a:r>
                <a:rPr lang="en-US" sz="1050" dirty="0"/>
                <a:t>1. When the L02Application.java is executed, the </a:t>
              </a:r>
              <a:r>
                <a:rPr lang="en-US" sz="1050" b="1" dirty="0">
                  <a:highlight>
                    <a:srgbClr val="FFFF00"/>
                  </a:highlight>
                </a:rPr>
                <a:t>@SpringBootApplication </a:t>
              </a:r>
              <a:r>
                <a:rPr lang="en-US" sz="1050" dirty="0"/>
                <a:t>annotation will tell Spring to scan for controllers. Classes annotated with </a:t>
              </a:r>
              <a:r>
                <a:rPr lang="en-US" sz="1050" b="1" dirty="0">
                  <a:highlight>
                    <a:srgbClr val="FFFF00"/>
                  </a:highlight>
                </a:rPr>
                <a:t>@Controller </a:t>
              </a:r>
              <a:r>
                <a:rPr lang="en-US" sz="1050" dirty="0"/>
                <a:t>will be identified</a:t>
              </a:r>
              <a:endParaRPr lang="en-SG" sz="1050" dirty="0"/>
            </a:p>
          </p:txBody>
        </p:sp>
        <p:cxnSp>
          <p:nvCxnSpPr>
            <p:cNvPr id="58" name="Straight Arrow Connector 57">
              <a:extLst>
                <a:ext uri="{FF2B5EF4-FFF2-40B4-BE49-F238E27FC236}">
                  <a16:creationId xmlns:a16="http://schemas.microsoft.com/office/drawing/2014/main" id="{41D793A8-F4D0-4118-957B-298186A8EB06}"/>
                </a:ext>
              </a:extLst>
            </p:cNvPr>
            <p:cNvCxnSpPr>
              <a:cxnSpLocks/>
              <a:stCxn id="21" idx="2"/>
              <a:endCxn id="59" idx="3"/>
            </p:cNvCxnSpPr>
            <p:nvPr/>
          </p:nvCxnSpPr>
          <p:spPr>
            <a:xfrm flipH="1">
              <a:off x="6144956" y="2072671"/>
              <a:ext cx="1648003" cy="120503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98DF404D-2004-49CD-A015-040B3A6F26FA}"/>
                </a:ext>
              </a:extLst>
            </p:cNvPr>
            <p:cNvSpPr/>
            <p:nvPr/>
          </p:nvSpPr>
          <p:spPr>
            <a:xfrm>
              <a:off x="4858016" y="3186116"/>
              <a:ext cx="1286940" cy="18316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grpSp>
      <p:sp>
        <p:nvSpPr>
          <p:cNvPr id="61" name="Rectangle 60">
            <a:extLst>
              <a:ext uri="{FF2B5EF4-FFF2-40B4-BE49-F238E27FC236}">
                <a16:creationId xmlns:a16="http://schemas.microsoft.com/office/drawing/2014/main" id="{93723AC2-8D2D-40FE-A67C-2421FA44DD46}"/>
              </a:ext>
            </a:extLst>
          </p:cNvPr>
          <p:cNvSpPr/>
          <p:nvPr/>
        </p:nvSpPr>
        <p:spPr>
          <a:xfrm>
            <a:off x="6806555" y="1444725"/>
            <a:ext cx="750928" cy="87357"/>
          </a:xfrm>
          <a:prstGeom prst="rect">
            <a:avLst/>
          </a:prstGeom>
          <a:solidFill>
            <a:srgbClr val="FFFF00">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62" name="Rectangle 61">
            <a:extLst>
              <a:ext uri="{FF2B5EF4-FFF2-40B4-BE49-F238E27FC236}">
                <a16:creationId xmlns:a16="http://schemas.microsoft.com/office/drawing/2014/main" id="{AFB0B585-6664-4A9C-84CB-2AC3E909CB70}"/>
              </a:ext>
            </a:extLst>
          </p:cNvPr>
          <p:cNvSpPr/>
          <p:nvPr/>
        </p:nvSpPr>
        <p:spPr>
          <a:xfrm>
            <a:off x="533400" y="2343150"/>
            <a:ext cx="750928" cy="102395"/>
          </a:xfrm>
          <a:prstGeom prst="rect">
            <a:avLst/>
          </a:prstGeom>
          <a:solidFill>
            <a:srgbClr val="FFFF00">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19" name="Picture 18">
            <a:extLst>
              <a:ext uri="{FF2B5EF4-FFF2-40B4-BE49-F238E27FC236}">
                <a16:creationId xmlns:a16="http://schemas.microsoft.com/office/drawing/2014/main" id="{9EF3A61C-11A9-4C5B-BC0C-69FC8FBAB7EA}"/>
              </a:ext>
            </a:extLst>
          </p:cNvPr>
          <p:cNvPicPr>
            <a:picLocks noChangeAspect="1"/>
          </p:cNvPicPr>
          <p:nvPr/>
        </p:nvPicPr>
        <p:blipFill rotWithShape="1">
          <a:blip r:embed="rId5"/>
          <a:srcRect l="37133" t="24384" r="19222" b="12336"/>
          <a:stretch/>
        </p:blipFill>
        <p:spPr>
          <a:xfrm>
            <a:off x="7182019" y="3524447"/>
            <a:ext cx="1411746" cy="954910"/>
          </a:xfrm>
          <a:prstGeom prst="rect">
            <a:avLst/>
          </a:prstGeom>
          <a:ln>
            <a:solidFill>
              <a:schemeClr val="tx1"/>
            </a:solidFill>
          </a:ln>
        </p:spPr>
      </p:pic>
      <p:grpSp>
        <p:nvGrpSpPr>
          <p:cNvPr id="87" name="Group 86">
            <a:extLst>
              <a:ext uri="{FF2B5EF4-FFF2-40B4-BE49-F238E27FC236}">
                <a16:creationId xmlns:a16="http://schemas.microsoft.com/office/drawing/2014/main" id="{3DE5DC50-0B74-414A-8654-FB4DD4FCC824}"/>
              </a:ext>
            </a:extLst>
          </p:cNvPr>
          <p:cNvGrpSpPr/>
          <p:nvPr/>
        </p:nvGrpSpPr>
        <p:grpSpPr>
          <a:xfrm>
            <a:off x="915629" y="2911296"/>
            <a:ext cx="7905654" cy="3336350"/>
            <a:chOff x="921232" y="3050425"/>
            <a:chExt cx="7905654" cy="3336350"/>
          </a:xfrm>
        </p:grpSpPr>
        <p:sp>
          <p:nvSpPr>
            <p:cNvPr id="7" name="TextBox 6">
              <a:extLst>
                <a:ext uri="{FF2B5EF4-FFF2-40B4-BE49-F238E27FC236}">
                  <a16:creationId xmlns:a16="http://schemas.microsoft.com/office/drawing/2014/main" id="{A177719F-222F-4F04-A2DC-E146D2F13A12}"/>
                </a:ext>
              </a:extLst>
            </p:cNvPr>
            <p:cNvSpPr txBox="1"/>
            <p:nvPr/>
          </p:nvSpPr>
          <p:spPr>
            <a:xfrm>
              <a:off x="2555738" y="5617334"/>
              <a:ext cx="3032261" cy="769441"/>
            </a:xfrm>
            <a:prstGeom prst="rect">
              <a:avLst/>
            </a:prstGeom>
            <a:noFill/>
          </p:spPr>
          <p:txBody>
            <a:bodyPr wrap="square" rtlCol="0">
              <a:spAutoFit/>
            </a:bodyPr>
            <a:lstStyle/>
            <a:p>
              <a:r>
                <a:rPr lang="en-US" sz="1100" dirty="0"/>
                <a:t>The response returns the </a:t>
              </a:r>
              <a:r>
                <a:rPr lang="en-US" sz="1100" b="1" dirty="0"/>
                <a:t>greeting.html</a:t>
              </a:r>
              <a:r>
                <a:rPr lang="en-US" sz="1100" dirty="0"/>
                <a:t> view. Note that the String value returned here(“greeting”) must match the name of the html file. </a:t>
              </a:r>
              <a:endParaRPr lang="en-SG" sz="1100" dirty="0"/>
            </a:p>
          </p:txBody>
        </p:sp>
        <p:sp>
          <p:nvSpPr>
            <p:cNvPr id="9" name="Rectangle 8">
              <a:extLst>
                <a:ext uri="{FF2B5EF4-FFF2-40B4-BE49-F238E27FC236}">
                  <a16:creationId xmlns:a16="http://schemas.microsoft.com/office/drawing/2014/main" id="{A7104972-5B1A-44CF-80CF-EE5965FFA79D}"/>
                </a:ext>
              </a:extLst>
            </p:cNvPr>
            <p:cNvSpPr/>
            <p:nvPr/>
          </p:nvSpPr>
          <p:spPr>
            <a:xfrm>
              <a:off x="921232" y="3050425"/>
              <a:ext cx="1136903" cy="16918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8E12EE11-AC80-4DD3-8241-BEEF9388DDCE}"/>
                </a:ext>
              </a:extLst>
            </p:cNvPr>
            <p:cNvSpPr/>
            <p:nvPr/>
          </p:nvSpPr>
          <p:spPr>
            <a:xfrm>
              <a:off x="4823014" y="4048433"/>
              <a:ext cx="966486" cy="18519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15" name="Straight Arrow Connector 14">
              <a:extLst>
                <a:ext uri="{FF2B5EF4-FFF2-40B4-BE49-F238E27FC236}">
                  <a16:creationId xmlns:a16="http://schemas.microsoft.com/office/drawing/2014/main" id="{F33A2F1A-5D54-47D2-95FC-4496E86FB9B8}"/>
                </a:ext>
              </a:extLst>
            </p:cNvPr>
            <p:cNvCxnSpPr>
              <a:cxnSpLocks/>
            </p:cNvCxnSpPr>
            <p:nvPr/>
          </p:nvCxnSpPr>
          <p:spPr>
            <a:xfrm>
              <a:off x="2865637" y="3219605"/>
              <a:ext cx="1997981" cy="89510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51B11BDB-E7D0-4979-ADF3-829B732368DE}"/>
                </a:ext>
              </a:extLst>
            </p:cNvPr>
            <p:cNvPicPr>
              <a:picLocks noChangeAspect="1"/>
            </p:cNvPicPr>
            <p:nvPr/>
          </p:nvPicPr>
          <p:blipFill rotWithShape="1">
            <a:blip r:embed="rId6"/>
            <a:srcRect r="37385" b="54282"/>
            <a:stretch/>
          </p:blipFill>
          <p:spPr>
            <a:xfrm>
              <a:off x="6052389" y="4713639"/>
              <a:ext cx="2774497" cy="1113783"/>
            </a:xfrm>
            <a:prstGeom prst="rect">
              <a:avLst/>
            </a:prstGeom>
            <a:ln>
              <a:solidFill>
                <a:schemeClr val="tx1"/>
              </a:solidFill>
            </a:ln>
          </p:spPr>
        </p:pic>
        <p:cxnSp>
          <p:nvCxnSpPr>
            <p:cNvPr id="36" name="Straight Arrow Connector 35">
              <a:extLst>
                <a:ext uri="{FF2B5EF4-FFF2-40B4-BE49-F238E27FC236}">
                  <a16:creationId xmlns:a16="http://schemas.microsoft.com/office/drawing/2014/main" id="{95CA09C7-E142-4F7E-84F4-F3C8048E8E03}"/>
                </a:ext>
              </a:extLst>
            </p:cNvPr>
            <p:cNvCxnSpPr>
              <a:cxnSpLocks/>
              <a:stCxn id="19" idx="1"/>
              <a:endCxn id="10" idx="3"/>
            </p:cNvCxnSpPr>
            <p:nvPr/>
          </p:nvCxnSpPr>
          <p:spPr>
            <a:xfrm flipH="1">
              <a:off x="5789500" y="4141031"/>
              <a:ext cx="1398122"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2043527-16C0-4D41-A252-A28E469A9D4E}"/>
                </a:ext>
              </a:extLst>
            </p:cNvPr>
            <p:cNvCxnSpPr>
              <a:cxnSpLocks/>
              <a:endCxn id="7" idx="0"/>
            </p:cNvCxnSpPr>
            <p:nvPr/>
          </p:nvCxnSpPr>
          <p:spPr>
            <a:xfrm>
              <a:off x="2834137" y="3204928"/>
              <a:ext cx="1237732" cy="241240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5" name="Group 84">
            <a:extLst>
              <a:ext uri="{FF2B5EF4-FFF2-40B4-BE49-F238E27FC236}">
                <a16:creationId xmlns:a16="http://schemas.microsoft.com/office/drawing/2014/main" id="{D47F7D36-294C-47DB-9F79-EFE0AB45807E}"/>
              </a:ext>
            </a:extLst>
          </p:cNvPr>
          <p:cNvGrpSpPr/>
          <p:nvPr/>
        </p:nvGrpSpPr>
        <p:grpSpPr>
          <a:xfrm>
            <a:off x="133880" y="2445545"/>
            <a:ext cx="6040496" cy="2914798"/>
            <a:chOff x="133880" y="2445545"/>
            <a:chExt cx="6040496" cy="2914798"/>
          </a:xfrm>
        </p:grpSpPr>
        <p:sp>
          <p:nvSpPr>
            <p:cNvPr id="6" name="TextBox 5">
              <a:extLst>
                <a:ext uri="{FF2B5EF4-FFF2-40B4-BE49-F238E27FC236}">
                  <a16:creationId xmlns:a16="http://schemas.microsoft.com/office/drawing/2014/main" id="{209890EA-03DB-4029-BAF6-391614489192}"/>
                </a:ext>
              </a:extLst>
            </p:cNvPr>
            <p:cNvSpPr txBox="1"/>
            <p:nvPr/>
          </p:nvSpPr>
          <p:spPr>
            <a:xfrm>
              <a:off x="133880" y="4252347"/>
              <a:ext cx="3313804" cy="1107996"/>
            </a:xfrm>
            <a:prstGeom prst="rect">
              <a:avLst/>
            </a:prstGeom>
            <a:noFill/>
          </p:spPr>
          <p:txBody>
            <a:bodyPr wrap="square" rtlCol="0">
              <a:spAutoFit/>
            </a:bodyPr>
            <a:lstStyle/>
            <a:p>
              <a:r>
                <a:rPr lang="en-US" sz="1100" dirty="0"/>
                <a:t>2. When a user types the URL </a:t>
              </a:r>
              <a:r>
                <a:rPr lang="en-US" sz="1100" dirty="0">
                  <a:hlinkClick r:id="rId7"/>
                </a:rPr>
                <a:t>http://localhost:8080/greeting</a:t>
              </a:r>
              <a:r>
                <a:rPr lang="en-US" sz="1100" dirty="0"/>
                <a:t> into a web browser, the </a:t>
              </a:r>
              <a:r>
                <a:rPr lang="en-US" sz="1100" b="1" dirty="0"/>
                <a:t>@GetMapping </a:t>
              </a:r>
              <a:r>
                <a:rPr lang="en-US" sz="1100" dirty="0"/>
                <a:t>annotation ensures that HTTP GET requests to </a:t>
              </a:r>
              <a:r>
                <a:rPr lang="en-US" sz="1100" b="1" dirty="0"/>
                <a:t>/greeting </a:t>
              </a:r>
              <a:r>
                <a:rPr lang="en-US" sz="1100" dirty="0"/>
                <a:t>(e.g. </a:t>
              </a:r>
              <a:r>
                <a:rPr lang="en-US" sz="1100" dirty="0">
                  <a:hlinkClick r:id="rId7"/>
                </a:rPr>
                <a:t>http://localhost:8080/greeting</a:t>
              </a:r>
              <a:r>
                <a:rPr lang="en-US" sz="1100" dirty="0"/>
                <a:t> ) are mapped to the </a:t>
              </a:r>
              <a:r>
                <a:rPr lang="en-US" sz="1100" b="1" dirty="0"/>
                <a:t>greeting</a:t>
              </a:r>
              <a:r>
                <a:rPr lang="en-US" sz="1100" dirty="0"/>
                <a:t> method.</a:t>
              </a:r>
              <a:endParaRPr lang="en-SG" sz="1100" dirty="0"/>
            </a:p>
          </p:txBody>
        </p:sp>
        <p:sp>
          <p:nvSpPr>
            <p:cNvPr id="18" name="Rectangle 17">
              <a:extLst>
                <a:ext uri="{FF2B5EF4-FFF2-40B4-BE49-F238E27FC236}">
                  <a16:creationId xmlns:a16="http://schemas.microsoft.com/office/drawing/2014/main" id="{7214FE16-B2C1-447A-9153-3FC564D1C0BC}"/>
                </a:ext>
              </a:extLst>
            </p:cNvPr>
            <p:cNvSpPr/>
            <p:nvPr/>
          </p:nvSpPr>
          <p:spPr>
            <a:xfrm>
              <a:off x="690030" y="2614424"/>
              <a:ext cx="2138504" cy="69987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20" name="Straight Arrow Connector 19">
              <a:extLst>
                <a:ext uri="{FF2B5EF4-FFF2-40B4-BE49-F238E27FC236}">
                  <a16:creationId xmlns:a16="http://schemas.microsoft.com/office/drawing/2014/main" id="{A0217914-833B-4DFF-8E94-9C6C51B31AB1}"/>
                </a:ext>
              </a:extLst>
            </p:cNvPr>
            <p:cNvCxnSpPr>
              <a:cxnSpLocks/>
              <a:stCxn id="6" idx="0"/>
              <a:endCxn id="18" idx="2"/>
            </p:cNvCxnSpPr>
            <p:nvPr/>
          </p:nvCxnSpPr>
          <p:spPr>
            <a:xfrm flipH="1" flipV="1">
              <a:off x="1759282" y="3314300"/>
              <a:ext cx="31500" cy="93804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8" name="Rectangle 77">
              <a:extLst>
                <a:ext uri="{FF2B5EF4-FFF2-40B4-BE49-F238E27FC236}">
                  <a16:creationId xmlns:a16="http://schemas.microsoft.com/office/drawing/2014/main" id="{80476D06-FF47-433C-808F-C7A4F0D64E9C}"/>
                </a:ext>
              </a:extLst>
            </p:cNvPr>
            <p:cNvSpPr/>
            <p:nvPr/>
          </p:nvSpPr>
          <p:spPr>
            <a:xfrm>
              <a:off x="4858015" y="2996518"/>
              <a:ext cx="1316361" cy="16791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80" name="Straight Arrow Connector 79">
              <a:extLst>
                <a:ext uri="{FF2B5EF4-FFF2-40B4-BE49-F238E27FC236}">
                  <a16:creationId xmlns:a16="http://schemas.microsoft.com/office/drawing/2014/main" id="{9C92DADD-B3B5-465B-BAC9-5A9B0F15E27F}"/>
                </a:ext>
              </a:extLst>
            </p:cNvPr>
            <p:cNvCxnSpPr>
              <a:cxnSpLocks/>
              <a:stCxn id="11" idx="3"/>
              <a:endCxn id="78" idx="1"/>
            </p:cNvCxnSpPr>
            <p:nvPr/>
          </p:nvCxnSpPr>
          <p:spPr>
            <a:xfrm>
              <a:off x="3898956" y="2445545"/>
              <a:ext cx="959059" cy="63493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F070A411-949B-EA3E-0752-E63C83881264}"/>
              </a:ext>
            </a:extLst>
          </p:cNvPr>
          <p:cNvCxnSpPr>
            <a:cxnSpLocks/>
          </p:cNvCxnSpPr>
          <p:nvPr/>
        </p:nvCxnSpPr>
        <p:spPr>
          <a:xfrm>
            <a:off x="5626647" y="4105667"/>
            <a:ext cx="578123" cy="37369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897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1B1003-4725-47D0-8215-577813BAAE15}"/>
              </a:ext>
            </a:extLst>
          </p:cNvPr>
          <p:cNvSpPr>
            <a:spLocks noGrp="1"/>
          </p:cNvSpPr>
          <p:nvPr>
            <p:ph type="sldNum" sz="quarter" idx="12"/>
          </p:nvPr>
        </p:nvSpPr>
        <p:spPr/>
        <p:txBody>
          <a:bodyPr/>
          <a:lstStyle/>
          <a:p>
            <a:fld id="{6767FADE-2612-3649-B495-F644A23F288B}" type="slidenum">
              <a:rPr lang="en-US" smtClean="0"/>
              <a:pPr/>
              <a:t>64</a:t>
            </a:fld>
            <a:endParaRPr lang="en-US"/>
          </a:p>
        </p:txBody>
      </p:sp>
      <p:sp>
        <p:nvSpPr>
          <p:cNvPr id="10" name="Title 2">
            <a:extLst>
              <a:ext uri="{FF2B5EF4-FFF2-40B4-BE49-F238E27FC236}">
                <a16:creationId xmlns:a16="http://schemas.microsoft.com/office/drawing/2014/main" id="{B264F4A7-AC81-4519-A653-BDF3D11289C0}"/>
              </a:ext>
            </a:extLst>
          </p:cNvPr>
          <p:cNvSpPr txBox="1">
            <a:spLocks/>
          </p:cNvSpPr>
          <p:nvPr/>
        </p:nvSpPr>
        <p:spPr>
          <a:xfrm>
            <a:off x="665609" y="260714"/>
            <a:ext cx="7466019" cy="604593"/>
          </a:xfrm>
          <a:prstGeom prst="rect">
            <a:avLst/>
          </a:prstGeom>
        </p:spPr>
        <p:txBody>
          <a:bodyPr>
            <a:normAutofit/>
          </a:bodyPr>
          <a:lstStyle>
            <a:lvl1pPr algn="l" defTabSz="457200" rtl="0" eaLnBrk="1" latinLnBrk="0" hangingPunct="1">
              <a:spcBef>
                <a:spcPct val="0"/>
              </a:spcBef>
              <a:buNone/>
              <a:defRPr sz="3200" kern="1200" baseline="0">
                <a:solidFill>
                  <a:schemeClr val="bg1">
                    <a:lumMod val="50000"/>
                  </a:schemeClr>
                </a:solidFill>
                <a:latin typeface="Arial"/>
                <a:ea typeface="+mj-ea"/>
                <a:cs typeface="Arial"/>
              </a:defRPr>
            </a:lvl1pPr>
          </a:lstStyle>
          <a:p>
            <a:r>
              <a:rPr lang="en-US" dirty="0">
                <a:solidFill>
                  <a:schemeClr val="tx1"/>
                </a:solidFill>
                <a:latin typeface="Amasis MT Pro Black" panose="02040A04050005020304" pitchFamily="18" charset="0"/>
              </a:rPr>
              <a:t>REST API - How it works</a:t>
            </a:r>
            <a:endParaRPr lang="en-SG" dirty="0">
              <a:solidFill>
                <a:schemeClr val="tx1"/>
              </a:solidFill>
              <a:latin typeface="Amasis MT Pro Black" panose="02040A04050005020304" pitchFamily="18" charset="0"/>
            </a:endParaRPr>
          </a:p>
        </p:txBody>
      </p:sp>
      <p:pic>
        <p:nvPicPr>
          <p:cNvPr id="6" name="Picture 2" descr="https://upload.wikimedia.org/wikipedia/commons/thumb/c/c9/Client-server-model.svg/1280px-Client-server-model.svg.png">
            <a:extLst>
              <a:ext uri="{FF2B5EF4-FFF2-40B4-BE49-F238E27FC236}">
                <a16:creationId xmlns:a16="http://schemas.microsoft.com/office/drawing/2014/main" id="{FA9F4187-CE99-47BA-89E1-2986A41DA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4804" y="1354986"/>
            <a:ext cx="4505110" cy="27030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F18DC-E2EE-45CF-9927-2D358AEE7D6E}"/>
              </a:ext>
            </a:extLst>
          </p:cNvPr>
          <p:cNvSpPr txBox="1"/>
          <p:nvPr/>
        </p:nvSpPr>
        <p:spPr>
          <a:xfrm>
            <a:off x="5976257" y="4489519"/>
            <a:ext cx="2950029" cy="1200329"/>
          </a:xfrm>
          <a:prstGeom prst="rect">
            <a:avLst/>
          </a:prstGeom>
          <a:noFill/>
        </p:spPr>
        <p:txBody>
          <a:bodyPr wrap="square" rtlCol="0">
            <a:spAutoFit/>
          </a:bodyPr>
          <a:lstStyle/>
          <a:p>
            <a:r>
              <a:rPr lang="en-US" sz="1200" dirty="0"/>
              <a:t>2. The </a:t>
            </a:r>
            <a:r>
              <a:rPr lang="en-US" sz="1200" b="1" dirty="0"/>
              <a:t>web server </a:t>
            </a:r>
            <a:r>
              <a:rPr lang="en-US" sz="1200" dirty="0"/>
              <a:t>receives the request and passes it to the controller.</a:t>
            </a:r>
          </a:p>
          <a:p>
            <a:r>
              <a:rPr lang="en-US" sz="1200" dirty="0"/>
              <a:t> </a:t>
            </a:r>
          </a:p>
          <a:p>
            <a:endParaRPr lang="en-US" sz="1200" dirty="0"/>
          </a:p>
          <a:p>
            <a:r>
              <a:rPr lang="en-US" sz="1200" dirty="0"/>
              <a:t>3. </a:t>
            </a:r>
            <a:r>
              <a:rPr lang="en-US" sz="1200" b="1" dirty="0"/>
              <a:t>GreetingController.java </a:t>
            </a:r>
            <a:r>
              <a:rPr lang="en-US" sz="1200" dirty="0"/>
              <a:t>processes request and returns response (View)</a:t>
            </a:r>
          </a:p>
        </p:txBody>
      </p:sp>
      <p:sp>
        <p:nvSpPr>
          <p:cNvPr id="7" name="TextBox 6">
            <a:extLst>
              <a:ext uri="{FF2B5EF4-FFF2-40B4-BE49-F238E27FC236}">
                <a16:creationId xmlns:a16="http://schemas.microsoft.com/office/drawing/2014/main" id="{6E5FE2F1-8253-4EB9-AAAA-18CC9D42EF21}"/>
              </a:ext>
            </a:extLst>
          </p:cNvPr>
          <p:cNvSpPr txBox="1"/>
          <p:nvPr/>
        </p:nvSpPr>
        <p:spPr>
          <a:xfrm>
            <a:off x="623787" y="4548941"/>
            <a:ext cx="2228944" cy="276999"/>
          </a:xfrm>
          <a:prstGeom prst="rect">
            <a:avLst/>
          </a:prstGeom>
          <a:noFill/>
        </p:spPr>
        <p:txBody>
          <a:bodyPr wrap="none" rtlCol="0">
            <a:spAutoFit/>
          </a:bodyPr>
          <a:lstStyle/>
          <a:p>
            <a:r>
              <a:rPr lang="en-SG" sz="1200" dirty="0"/>
              <a:t>1. The client makes a request</a:t>
            </a:r>
          </a:p>
        </p:txBody>
      </p:sp>
      <p:sp>
        <p:nvSpPr>
          <p:cNvPr id="8" name="TextBox 7">
            <a:extLst>
              <a:ext uri="{FF2B5EF4-FFF2-40B4-BE49-F238E27FC236}">
                <a16:creationId xmlns:a16="http://schemas.microsoft.com/office/drawing/2014/main" id="{1849F5B3-F080-4748-ACF6-F6BCF6D9D3BE}"/>
              </a:ext>
            </a:extLst>
          </p:cNvPr>
          <p:cNvSpPr txBox="1"/>
          <p:nvPr/>
        </p:nvSpPr>
        <p:spPr>
          <a:xfrm>
            <a:off x="3889443" y="5258753"/>
            <a:ext cx="1165704" cy="461665"/>
          </a:xfrm>
          <a:prstGeom prst="rect">
            <a:avLst/>
          </a:prstGeom>
          <a:noFill/>
        </p:spPr>
        <p:txBody>
          <a:bodyPr wrap="none" rtlCol="0">
            <a:spAutoFit/>
          </a:bodyPr>
          <a:lstStyle/>
          <a:p>
            <a:pPr algn="ctr"/>
            <a:r>
              <a:rPr lang="en-US" sz="1200" b="1" dirty="0"/>
              <a:t>greeting.html</a:t>
            </a:r>
          </a:p>
          <a:p>
            <a:pPr algn="ctr"/>
            <a:r>
              <a:rPr lang="en-US" sz="1200" b="1" dirty="0"/>
              <a:t>(View)</a:t>
            </a:r>
            <a:endParaRPr lang="en-SG" sz="1200" b="1" dirty="0"/>
          </a:p>
        </p:txBody>
      </p:sp>
      <p:cxnSp>
        <p:nvCxnSpPr>
          <p:cNvPr id="11" name="Straight Arrow Connector 10">
            <a:extLst>
              <a:ext uri="{FF2B5EF4-FFF2-40B4-BE49-F238E27FC236}">
                <a16:creationId xmlns:a16="http://schemas.microsoft.com/office/drawing/2014/main" id="{7761F279-23E4-47F8-B0D2-38F3A7EFEAEE}"/>
              </a:ext>
            </a:extLst>
          </p:cNvPr>
          <p:cNvCxnSpPr>
            <a:cxnSpLocks/>
          </p:cNvCxnSpPr>
          <p:nvPr/>
        </p:nvCxnSpPr>
        <p:spPr>
          <a:xfrm>
            <a:off x="2850895" y="4800346"/>
            <a:ext cx="312536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256FEF3-E969-4EF3-8EA1-2D208E3D4305}"/>
              </a:ext>
            </a:extLst>
          </p:cNvPr>
          <p:cNvSpPr txBox="1"/>
          <p:nvPr/>
        </p:nvSpPr>
        <p:spPr>
          <a:xfrm>
            <a:off x="3245628" y="4473922"/>
            <a:ext cx="2335896" cy="276999"/>
          </a:xfrm>
          <a:prstGeom prst="rect">
            <a:avLst/>
          </a:prstGeom>
          <a:noFill/>
        </p:spPr>
        <p:txBody>
          <a:bodyPr wrap="none" rtlCol="0">
            <a:spAutoFit/>
          </a:bodyPr>
          <a:lstStyle/>
          <a:p>
            <a:r>
              <a:rPr lang="en-SG" sz="1200" dirty="0"/>
              <a:t>http://localhost:8080/greeting</a:t>
            </a:r>
          </a:p>
        </p:txBody>
      </p:sp>
      <p:cxnSp>
        <p:nvCxnSpPr>
          <p:cNvPr id="14" name="Straight Arrow Connector 13">
            <a:extLst>
              <a:ext uri="{FF2B5EF4-FFF2-40B4-BE49-F238E27FC236}">
                <a16:creationId xmlns:a16="http://schemas.microsoft.com/office/drawing/2014/main" id="{14F519BE-75F3-44D1-B580-7A52BC9C23E7}"/>
              </a:ext>
            </a:extLst>
          </p:cNvPr>
          <p:cNvCxnSpPr/>
          <p:nvPr/>
        </p:nvCxnSpPr>
        <p:spPr>
          <a:xfrm flipH="1">
            <a:off x="2850895" y="5219103"/>
            <a:ext cx="31253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FD1FFF01-5748-4D67-B31D-1FA54AFAAC8F}"/>
              </a:ext>
            </a:extLst>
          </p:cNvPr>
          <p:cNvPicPr>
            <a:picLocks noChangeAspect="1"/>
          </p:cNvPicPr>
          <p:nvPr/>
        </p:nvPicPr>
        <p:blipFill rotWithShape="1">
          <a:blip r:embed="rId4"/>
          <a:srcRect r="37385" b="54282"/>
          <a:stretch/>
        </p:blipFill>
        <p:spPr>
          <a:xfrm>
            <a:off x="1094181" y="5069469"/>
            <a:ext cx="1556472" cy="624824"/>
          </a:xfrm>
          <a:prstGeom prst="rect">
            <a:avLst/>
          </a:prstGeom>
          <a:ln>
            <a:solidFill>
              <a:schemeClr val="tx1"/>
            </a:solidFill>
          </a:ln>
        </p:spPr>
      </p:pic>
      <p:sp>
        <p:nvSpPr>
          <p:cNvPr id="18" name="TextBox 17">
            <a:extLst>
              <a:ext uri="{FF2B5EF4-FFF2-40B4-BE49-F238E27FC236}">
                <a16:creationId xmlns:a16="http://schemas.microsoft.com/office/drawing/2014/main" id="{B4FDEF27-DDD3-434A-83B3-DD42FCC18482}"/>
              </a:ext>
            </a:extLst>
          </p:cNvPr>
          <p:cNvSpPr txBox="1"/>
          <p:nvPr/>
        </p:nvSpPr>
        <p:spPr>
          <a:xfrm>
            <a:off x="623787" y="5706161"/>
            <a:ext cx="3261277" cy="276999"/>
          </a:xfrm>
          <a:prstGeom prst="rect">
            <a:avLst/>
          </a:prstGeom>
          <a:noFill/>
        </p:spPr>
        <p:txBody>
          <a:bodyPr wrap="none" rtlCol="0">
            <a:spAutoFit/>
          </a:bodyPr>
          <a:lstStyle/>
          <a:p>
            <a:r>
              <a:rPr lang="en-SG" sz="1200" dirty="0"/>
              <a:t>4. The client displays the response received.</a:t>
            </a:r>
          </a:p>
        </p:txBody>
      </p:sp>
    </p:spTree>
    <p:extLst>
      <p:ext uri="{BB962C8B-B14F-4D97-AF65-F5344CB8AC3E}">
        <p14:creationId xmlns:p14="http://schemas.microsoft.com/office/powerpoint/2010/main" val="34160643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B12AD1-1823-45E5-8FE0-10B18651376A}"/>
              </a:ext>
            </a:extLst>
          </p:cNvPr>
          <p:cNvPicPr>
            <a:picLocks noChangeAspect="1"/>
          </p:cNvPicPr>
          <p:nvPr/>
        </p:nvPicPr>
        <p:blipFill>
          <a:blip r:embed="rId3"/>
          <a:stretch>
            <a:fillRect/>
          </a:stretch>
        </p:blipFill>
        <p:spPr>
          <a:xfrm>
            <a:off x="0" y="2063624"/>
            <a:ext cx="9144000" cy="2778915"/>
          </a:xfrm>
          <a:prstGeom prst="rect">
            <a:avLst/>
          </a:prstGeom>
        </p:spPr>
      </p:pic>
      <p:sp>
        <p:nvSpPr>
          <p:cNvPr id="2" name="Slide Number Placeholder 1">
            <a:extLst>
              <a:ext uri="{FF2B5EF4-FFF2-40B4-BE49-F238E27FC236}">
                <a16:creationId xmlns:a16="http://schemas.microsoft.com/office/drawing/2014/main" id="{1380F46E-4C08-424E-B1A7-0947B4E6E98D}"/>
              </a:ext>
            </a:extLst>
          </p:cNvPr>
          <p:cNvSpPr>
            <a:spLocks noGrp="1"/>
          </p:cNvSpPr>
          <p:nvPr>
            <p:ph type="sldNum" sz="quarter" idx="12"/>
          </p:nvPr>
        </p:nvSpPr>
        <p:spPr/>
        <p:txBody>
          <a:bodyPr/>
          <a:lstStyle/>
          <a:p>
            <a:fld id="{6767FADE-2612-3649-B495-F644A23F288B}" type="slidenum">
              <a:rPr lang="en-US" smtClean="0"/>
              <a:pPr/>
              <a:t>65</a:t>
            </a:fld>
            <a:endParaRPr lang="en-US"/>
          </a:p>
        </p:txBody>
      </p:sp>
      <p:grpSp>
        <p:nvGrpSpPr>
          <p:cNvPr id="27" name="Group 26">
            <a:extLst>
              <a:ext uri="{FF2B5EF4-FFF2-40B4-BE49-F238E27FC236}">
                <a16:creationId xmlns:a16="http://schemas.microsoft.com/office/drawing/2014/main" id="{B743134B-73C6-42C9-8B20-8308CB363DE8}"/>
              </a:ext>
            </a:extLst>
          </p:cNvPr>
          <p:cNvGrpSpPr/>
          <p:nvPr/>
        </p:nvGrpSpPr>
        <p:grpSpPr>
          <a:xfrm>
            <a:off x="3334318" y="2560098"/>
            <a:ext cx="3428433" cy="952869"/>
            <a:chOff x="3331596" y="2563217"/>
            <a:chExt cx="3428433" cy="952869"/>
          </a:xfrm>
        </p:grpSpPr>
        <p:sp>
          <p:nvSpPr>
            <p:cNvPr id="6" name="Rectangle 5">
              <a:extLst>
                <a:ext uri="{FF2B5EF4-FFF2-40B4-BE49-F238E27FC236}">
                  <a16:creationId xmlns:a16="http://schemas.microsoft.com/office/drawing/2014/main" id="{B49D47EE-81FE-4B30-82BC-B58B3333B789}"/>
                </a:ext>
              </a:extLst>
            </p:cNvPr>
            <p:cNvSpPr/>
            <p:nvPr/>
          </p:nvSpPr>
          <p:spPr>
            <a:xfrm>
              <a:off x="5900057" y="3276600"/>
              <a:ext cx="859972" cy="239486"/>
            </a:xfrm>
            <a:prstGeom prst="rect">
              <a:avLst/>
            </a:prstGeom>
            <a:noFill/>
            <a:ln w="22225">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ECE8B224-FDBD-4CBA-836E-09D5583C90F4}"/>
                </a:ext>
              </a:extLst>
            </p:cNvPr>
            <p:cNvSpPr txBox="1"/>
            <p:nvPr/>
          </p:nvSpPr>
          <p:spPr>
            <a:xfrm>
              <a:off x="3331596" y="2563217"/>
              <a:ext cx="2480808" cy="461665"/>
            </a:xfrm>
            <a:prstGeom prst="rect">
              <a:avLst/>
            </a:prstGeom>
            <a:noFill/>
            <a:ln>
              <a:solidFill>
                <a:srgbClr val="FF0000"/>
              </a:solidFill>
            </a:ln>
          </p:spPr>
          <p:txBody>
            <a:bodyPr wrap="square" rtlCol="0">
              <a:spAutoFit/>
            </a:bodyPr>
            <a:lstStyle/>
            <a:p>
              <a:r>
                <a:rPr lang="en-US" sz="1200" dirty="0">
                  <a:solidFill>
                    <a:srgbClr val="0070C0"/>
                  </a:solidFill>
                </a:rPr>
                <a:t>Name of the class with the main method, the entry point </a:t>
              </a:r>
              <a:endParaRPr lang="en-SG" sz="1200" dirty="0">
                <a:solidFill>
                  <a:srgbClr val="0070C0"/>
                </a:solidFill>
              </a:endParaRPr>
            </a:p>
          </p:txBody>
        </p:sp>
        <p:cxnSp>
          <p:nvCxnSpPr>
            <p:cNvPr id="12" name="Connector: Elbow 11">
              <a:extLst>
                <a:ext uri="{FF2B5EF4-FFF2-40B4-BE49-F238E27FC236}">
                  <a16:creationId xmlns:a16="http://schemas.microsoft.com/office/drawing/2014/main" id="{C1E2E266-66CF-45AB-8ABB-56C88BDDA75C}"/>
                </a:ext>
              </a:extLst>
            </p:cNvPr>
            <p:cNvCxnSpPr>
              <a:cxnSpLocks/>
              <a:stCxn id="7" idx="3"/>
              <a:endCxn id="6" idx="0"/>
            </p:cNvCxnSpPr>
            <p:nvPr/>
          </p:nvCxnSpPr>
          <p:spPr>
            <a:xfrm>
              <a:off x="5812404" y="2794050"/>
              <a:ext cx="517639" cy="482550"/>
            </a:xfrm>
            <a:prstGeom prst="bentConnector2">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B3A1B128-7179-4E82-AA48-FE03ACEDC46A}"/>
              </a:ext>
            </a:extLst>
          </p:cNvPr>
          <p:cNvGrpSpPr/>
          <p:nvPr/>
        </p:nvGrpSpPr>
        <p:grpSpPr>
          <a:xfrm>
            <a:off x="3087008" y="3823334"/>
            <a:ext cx="4787557" cy="1868551"/>
            <a:chOff x="3163321" y="3776103"/>
            <a:chExt cx="4787557" cy="1868551"/>
          </a:xfrm>
        </p:grpSpPr>
        <p:sp>
          <p:nvSpPr>
            <p:cNvPr id="8" name="Rectangle 7">
              <a:extLst>
                <a:ext uri="{FF2B5EF4-FFF2-40B4-BE49-F238E27FC236}">
                  <a16:creationId xmlns:a16="http://schemas.microsoft.com/office/drawing/2014/main" id="{C478A7E0-137F-4E5F-95EA-C92E928FEC67}"/>
                </a:ext>
              </a:extLst>
            </p:cNvPr>
            <p:cNvSpPr/>
            <p:nvPr/>
          </p:nvSpPr>
          <p:spPr>
            <a:xfrm>
              <a:off x="5470070" y="3776103"/>
              <a:ext cx="2480808" cy="247895"/>
            </a:xfrm>
            <a:prstGeom prst="rect">
              <a:avLst/>
            </a:prstGeom>
            <a:noFill/>
            <a:ln w="22225">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6E214BDA-5A5A-4A5A-8F6A-5F4A37C8098E}"/>
                </a:ext>
              </a:extLst>
            </p:cNvPr>
            <p:cNvSpPr txBox="1"/>
            <p:nvPr/>
          </p:nvSpPr>
          <p:spPr>
            <a:xfrm>
              <a:off x="3163321" y="5182989"/>
              <a:ext cx="2480808" cy="461665"/>
            </a:xfrm>
            <a:prstGeom prst="rect">
              <a:avLst/>
            </a:prstGeom>
            <a:noFill/>
            <a:ln>
              <a:solidFill>
                <a:srgbClr val="FF0000"/>
              </a:solidFill>
            </a:ln>
          </p:spPr>
          <p:txBody>
            <a:bodyPr wrap="square" rtlCol="0">
              <a:spAutoFit/>
            </a:bodyPr>
            <a:lstStyle/>
            <a:p>
              <a:r>
                <a:rPr lang="en-US" sz="1200" b="1" dirty="0">
                  <a:solidFill>
                    <a:srgbClr val="0070C0"/>
                  </a:solidFill>
                </a:rPr>
                <a:t>Tomcat</a:t>
              </a:r>
              <a:r>
                <a:rPr lang="en-US" sz="1200" dirty="0">
                  <a:solidFill>
                    <a:srgbClr val="0070C0"/>
                  </a:solidFill>
                </a:rPr>
                <a:t> is the web server that is included in </a:t>
              </a:r>
              <a:r>
                <a:rPr lang="en-US" sz="1200" dirty="0" err="1">
                  <a:solidFill>
                    <a:srgbClr val="0070C0"/>
                  </a:solidFill>
                </a:rPr>
                <a:t>Springboot</a:t>
              </a:r>
              <a:r>
                <a:rPr lang="en-US" sz="1200" dirty="0">
                  <a:solidFill>
                    <a:srgbClr val="0070C0"/>
                  </a:solidFill>
                </a:rPr>
                <a:t>. </a:t>
              </a:r>
              <a:endParaRPr lang="en-SG" sz="1200" dirty="0">
                <a:solidFill>
                  <a:srgbClr val="0070C0"/>
                </a:solidFill>
              </a:endParaRPr>
            </a:p>
          </p:txBody>
        </p:sp>
        <p:cxnSp>
          <p:nvCxnSpPr>
            <p:cNvPr id="19" name="Connector: Elbow 18">
              <a:extLst>
                <a:ext uri="{FF2B5EF4-FFF2-40B4-BE49-F238E27FC236}">
                  <a16:creationId xmlns:a16="http://schemas.microsoft.com/office/drawing/2014/main" id="{D8EC2FA5-5543-4F4E-B5D4-D8B17DD28ECE}"/>
                </a:ext>
              </a:extLst>
            </p:cNvPr>
            <p:cNvCxnSpPr>
              <a:cxnSpLocks/>
              <a:stCxn id="10" idx="0"/>
              <a:endCxn id="8" idx="1"/>
            </p:cNvCxnSpPr>
            <p:nvPr/>
          </p:nvCxnSpPr>
          <p:spPr>
            <a:xfrm rot="5400000" flipH="1" flipV="1">
              <a:off x="4295428" y="4008348"/>
              <a:ext cx="1282938" cy="1066345"/>
            </a:xfrm>
            <a:prstGeom prst="bentConnector2">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8" name="Group 27">
            <a:extLst>
              <a:ext uri="{FF2B5EF4-FFF2-40B4-BE49-F238E27FC236}">
                <a16:creationId xmlns:a16="http://schemas.microsoft.com/office/drawing/2014/main" id="{BCD6DDD3-40C6-4BB0-8A07-EF9666A602CC}"/>
              </a:ext>
            </a:extLst>
          </p:cNvPr>
          <p:cNvGrpSpPr/>
          <p:nvPr/>
        </p:nvGrpSpPr>
        <p:grpSpPr>
          <a:xfrm>
            <a:off x="5442274" y="4478296"/>
            <a:ext cx="3428604" cy="1718556"/>
            <a:chOff x="5470069" y="4395458"/>
            <a:chExt cx="3428604" cy="1718556"/>
          </a:xfrm>
        </p:grpSpPr>
        <p:sp>
          <p:nvSpPr>
            <p:cNvPr id="20" name="TextBox 19">
              <a:extLst>
                <a:ext uri="{FF2B5EF4-FFF2-40B4-BE49-F238E27FC236}">
                  <a16:creationId xmlns:a16="http://schemas.microsoft.com/office/drawing/2014/main" id="{75524D58-4AC9-4491-8FFC-8B3D5EC3F295}"/>
                </a:ext>
              </a:extLst>
            </p:cNvPr>
            <p:cNvSpPr txBox="1"/>
            <p:nvPr/>
          </p:nvSpPr>
          <p:spPr>
            <a:xfrm>
              <a:off x="5959019" y="5098351"/>
              <a:ext cx="2939654" cy="1015663"/>
            </a:xfrm>
            <a:prstGeom prst="rect">
              <a:avLst/>
            </a:prstGeom>
            <a:noFill/>
            <a:ln>
              <a:solidFill>
                <a:srgbClr val="FF0000"/>
              </a:solidFill>
            </a:ln>
          </p:spPr>
          <p:txBody>
            <a:bodyPr wrap="square" rtlCol="0">
              <a:spAutoFit/>
            </a:bodyPr>
            <a:lstStyle/>
            <a:p>
              <a:r>
                <a:rPr lang="en-US" sz="1000" dirty="0">
                  <a:solidFill>
                    <a:srgbClr val="0070C0"/>
                  </a:solidFill>
                </a:rPr>
                <a:t>The port is set as 8080. A port is the endpoint of a network connection used to exchange information between the client and server.</a:t>
              </a:r>
            </a:p>
            <a:p>
              <a:endParaRPr lang="en-US" sz="1000" dirty="0">
                <a:solidFill>
                  <a:srgbClr val="0070C0"/>
                </a:solidFill>
              </a:endParaRPr>
            </a:p>
            <a:p>
              <a:r>
                <a:rPr lang="en-US" sz="1000" dirty="0">
                  <a:solidFill>
                    <a:srgbClr val="0070C0"/>
                  </a:solidFill>
                </a:rPr>
                <a:t>This is the port when we use </a:t>
              </a:r>
              <a:r>
                <a:rPr lang="en-US" sz="1000" dirty="0">
                  <a:solidFill>
                    <a:srgbClr val="0070C0"/>
                  </a:solidFill>
                  <a:hlinkClick r:id="rId4"/>
                </a:rPr>
                <a:t>http://localhost:8080</a:t>
              </a:r>
              <a:r>
                <a:rPr lang="en-US" sz="1000" dirty="0">
                  <a:solidFill>
                    <a:srgbClr val="0070C0"/>
                  </a:solidFill>
                </a:rPr>
                <a:t> </a:t>
              </a:r>
              <a:endParaRPr lang="en-SG" sz="1000" dirty="0">
                <a:solidFill>
                  <a:srgbClr val="0070C0"/>
                </a:solidFill>
              </a:endParaRPr>
            </a:p>
          </p:txBody>
        </p:sp>
        <p:sp>
          <p:nvSpPr>
            <p:cNvPr id="23" name="Rectangle 22">
              <a:extLst>
                <a:ext uri="{FF2B5EF4-FFF2-40B4-BE49-F238E27FC236}">
                  <a16:creationId xmlns:a16="http://schemas.microsoft.com/office/drawing/2014/main" id="{73270593-DC33-4E04-9A19-ED738503B2C2}"/>
                </a:ext>
              </a:extLst>
            </p:cNvPr>
            <p:cNvSpPr/>
            <p:nvPr/>
          </p:nvSpPr>
          <p:spPr>
            <a:xfrm>
              <a:off x="5470069" y="4395458"/>
              <a:ext cx="3149824" cy="191271"/>
            </a:xfrm>
            <a:prstGeom prst="rect">
              <a:avLst/>
            </a:prstGeom>
            <a:noFill/>
            <a:ln w="22225">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25" name="Connector: Elbow 24">
              <a:extLst>
                <a:ext uri="{FF2B5EF4-FFF2-40B4-BE49-F238E27FC236}">
                  <a16:creationId xmlns:a16="http://schemas.microsoft.com/office/drawing/2014/main" id="{83F01167-E8FD-43A7-A1E3-5CB791A4E681}"/>
                </a:ext>
              </a:extLst>
            </p:cNvPr>
            <p:cNvCxnSpPr>
              <a:stCxn id="20" idx="0"/>
              <a:endCxn id="23" idx="2"/>
            </p:cNvCxnSpPr>
            <p:nvPr/>
          </p:nvCxnSpPr>
          <p:spPr>
            <a:xfrm rot="16200000" flipV="1">
              <a:off x="6981103" y="4650607"/>
              <a:ext cx="511622" cy="383865"/>
            </a:xfrm>
            <a:prstGeom prst="bent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26" name="Content Placeholder 3">
            <a:extLst>
              <a:ext uri="{FF2B5EF4-FFF2-40B4-BE49-F238E27FC236}">
                <a16:creationId xmlns:a16="http://schemas.microsoft.com/office/drawing/2014/main" id="{52A0876D-7A1B-4195-9A4C-33589AA89AC2}"/>
              </a:ext>
            </a:extLst>
          </p:cNvPr>
          <p:cNvSpPr>
            <a:spLocks noGrp="1"/>
          </p:cNvSpPr>
          <p:nvPr>
            <p:ph sz="quarter" idx="13"/>
          </p:nvPr>
        </p:nvSpPr>
        <p:spPr>
          <a:xfrm>
            <a:off x="665161" y="1175674"/>
            <a:ext cx="7477125" cy="3759200"/>
          </a:xfrm>
        </p:spPr>
        <p:txBody>
          <a:bodyPr/>
          <a:lstStyle/>
          <a:p>
            <a:r>
              <a:rPr lang="en-US" dirty="0">
                <a:latin typeface="Amasis MT Pro" panose="02040504050005020304" pitchFamily="18" charset="0"/>
              </a:rPr>
              <a:t>When the program is executed, you will see the trace as shown in the console. </a:t>
            </a:r>
            <a:endParaRPr lang="en-SG" dirty="0">
              <a:latin typeface="Amasis MT Pro" panose="02040504050005020304" pitchFamily="18" charset="0"/>
            </a:endParaRPr>
          </a:p>
        </p:txBody>
      </p:sp>
      <p:sp>
        <p:nvSpPr>
          <p:cNvPr id="21" name="Title 2">
            <a:extLst>
              <a:ext uri="{FF2B5EF4-FFF2-40B4-BE49-F238E27FC236}">
                <a16:creationId xmlns:a16="http://schemas.microsoft.com/office/drawing/2014/main" id="{F35CB6FA-FCC6-41F6-A39D-22DEA49650B6}"/>
              </a:ext>
            </a:extLst>
          </p:cNvPr>
          <p:cNvSpPr txBox="1">
            <a:spLocks/>
          </p:cNvSpPr>
          <p:nvPr/>
        </p:nvSpPr>
        <p:spPr>
          <a:xfrm>
            <a:off x="665609" y="260714"/>
            <a:ext cx="7466019" cy="604593"/>
          </a:xfrm>
          <a:prstGeom prst="rect">
            <a:avLst/>
          </a:prstGeom>
        </p:spPr>
        <p:txBody>
          <a:bodyPr>
            <a:normAutofit/>
          </a:bodyPr>
          <a:lstStyle>
            <a:lvl1pPr algn="l" defTabSz="457200" rtl="0" eaLnBrk="1" latinLnBrk="0" hangingPunct="1">
              <a:spcBef>
                <a:spcPct val="0"/>
              </a:spcBef>
              <a:buNone/>
              <a:defRPr sz="3200" kern="1200" baseline="0">
                <a:solidFill>
                  <a:schemeClr val="bg1">
                    <a:lumMod val="50000"/>
                  </a:schemeClr>
                </a:solidFill>
                <a:latin typeface="Arial"/>
                <a:ea typeface="+mj-ea"/>
                <a:cs typeface="Arial"/>
              </a:defRPr>
            </a:lvl1pPr>
          </a:lstStyle>
          <a:p>
            <a:r>
              <a:rPr lang="en-US" dirty="0">
                <a:solidFill>
                  <a:schemeClr val="tx1"/>
                </a:solidFill>
                <a:latin typeface="Amasis MT Pro Black" panose="02040A04050005020304" pitchFamily="18" charset="0"/>
              </a:rPr>
              <a:t>REST API - How it works</a:t>
            </a:r>
            <a:endParaRPr lang="en-SG"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155435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79F74D-EEC0-46EB-BA9B-20F90094D366}"/>
              </a:ext>
            </a:extLst>
          </p:cNvPr>
          <p:cNvSpPr>
            <a:spLocks noGrp="1"/>
          </p:cNvSpPr>
          <p:nvPr>
            <p:ph type="sldNum" sz="quarter" idx="12"/>
          </p:nvPr>
        </p:nvSpPr>
        <p:spPr/>
        <p:txBody>
          <a:bodyPr/>
          <a:lstStyle/>
          <a:p>
            <a:fld id="{6767FADE-2612-3649-B495-F644A23F288B}" type="slidenum">
              <a:rPr lang="en-US" smtClean="0"/>
              <a:pPr/>
              <a:t>66</a:t>
            </a:fld>
            <a:endParaRPr lang="en-US"/>
          </a:p>
        </p:txBody>
      </p:sp>
      <p:sp>
        <p:nvSpPr>
          <p:cNvPr id="3" name="Title 2">
            <a:extLst>
              <a:ext uri="{FF2B5EF4-FFF2-40B4-BE49-F238E27FC236}">
                <a16:creationId xmlns:a16="http://schemas.microsoft.com/office/drawing/2014/main" id="{2865A609-313D-4C14-8E18-FCC998C45ACE}"/>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Exercise 4 – How it works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D3EB2DD6-7490-4CA5-BF29-040756A9A3ED}"/>
              </a:ext>
            </a:extLst>
          </p:cNvPr>
          <p:cNvSpPr>
            <a:spLocks noGrp="1"/>
          </p:cNvSpPr>
          <p:nvPr>
            <p:ph sz="quarter" idx="13"/>
          </p:nvPr>
        </p:nvSpPr>
        <p:spPr/>
        <p:txBody>
          <a:bodyPr/>
          <a:lstStyle/>
          <a:p>
            <a:r>
              <a:rPr lang="en-US" dirty="0">
                <a:latin typeface="Amasis MT Pro" panose="02040504050005020304" pitchFamily="18" charset="0"/>
              </a:rPr>
              <a:t>What is the software framework used in this lesson?</a:t>
            </a:r>
          </a:p>
          <a:p>
            <a:pPr lvl="1"/>
            <a:endParaRPr lang="en-US" dirty="0">
              <a:solidFill>
                <a:srgbClr val="0070C0"/>
              </a:solidFill>
              <a:latin typeface="Amasis MT Pro" panose="02040504050005020304" pitchFamily="18" charset="0"/>
            </a:endParaRPr>
          </a:p>
          <a:p>
            <a:r>
              <a:rPr lang="en-US" dirty="0">
                <a:latin typeface="Amasis MT Pro" panose="02040504050005020304" pitchFamily="18" charset="0"/>
              </a:rPr>
              <a:t>In the Spring boot project LP01, what function did GreetingController.java and greeting.html perform? </a:t>
            </a:r>
          </a:p>
        </p:txBody>
      </p:sp>
    </p:spTree>
    <p:extLst>
      <p:ext uri="{BB962C8B-B14F-4D97-AF65-F5344CB8AC3E}">
        <p14:creationId xmlns:p14="http://schemas.microsoft.com/office/powerpoint/2010/main" val="666312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79F74D-EEC0-46EB-BA9B-20F90094D366}"/>
              </a:ext>
            </a:extLst>
          </p:cNvPr>
          <p:cNvSpPr>
            <a:spLocks noGrp="1"/>
          </p:cNvSpPr>
          <p:nvPr>
            <p:ph type="sldNum" sz="quarter" idx="12"/>
          </p:nvPr>
        </p:nvSpPr>
        <p:spPr/>
        <p:txBody>
          <a:bodyPr/>
          <a:lstStyle/>
          <a:p>
            <a:fld id="{6767FADE-2612-3649-B495-F644A23F288B}" type="slidenum">
              <a:rPr lang="en-US" smtClean="0"/>
              <a:pPr/>
              <a:t>67</a:t>
            </a:fld>
            <a:endParaRPr lang="en-US"/>
          </a:p>
        </p:txBody>
      </p:sp>
      <p:sp>
        <p:nvSpPr>
          <p:cNvPr id="3" name="Title 2">
            <a:extLst>
              <a:ext uri="{FF2B5EF4-FFF2-40B4-BE49-F238E27FC236}">
                <a16:creationId xmlns:a16="http://schemas.microsoft.com/office/drawing/2014/main" id="{2865A609-313D-4C14-8E18-FCC998C45ACE}"/>
              </a:ext>
            </a:extLst>
          </p:cNvPr>
          <p:cNvSpPr>
            <a:spLocks noGrp="1"/>
          </p:cNvSpPr>
          <p:nvPr>
            <p:ph type="title"/>
          </p:nvPr>
        </p:nvSpPr>
        <p:spPr>
          <a:xfrm>
            <a:off x="665163" y="303244"/>
            <a:ext cx="6211928" cy="604593"/>
          </a:xfrm>
        </p:spPr>
        <p:txBody>
          <a:bodyPr/>
          <a:lstStyle/>
          <a:p>
            <a:r>
              <a:rPr lang="en-US" dirty="0">
                <a:solidFill>
                  <a:schemeClr val="tx1"/>
                </a:solidFill>
                <a:latin typeface="Amasis MT Pro Black" panose="02040A04050005020304" pitchFamily="18" charset="0"/>
              </a:rPr>
              <a:t>Exercise 4 – How it works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D3EB2DD6-7490-4CA5-BF29-040756A9A3ED}"/>
              </a:ext>
            </a:extLst>
          </p:cNvPr>
          <p:cNvSpPr>
            <a:spLocks noGrp="1"/>
          </p:cNvSpPr>
          <p:nvPr>
            <p:ph sz="quarter" idx="13"/>
          </p:nvPr>
        </p:nvSpPr>
        <p:spPr/>
        <p:txBody>
          <a:bodyPr/>
          <a:lstStyle/>
          <a:p>
            <a:r>
              <a:rPr lang="en-US" dirty="0">
                <a:latin typeface="Amasis MT Pro" panose="02040504050005020304" pitchFamily="18" charset="0"/>
              </a:rPr>
              <a:t>What is the software framework used in this lesson?</a:t>
            </a:r>
          </a:p>
          <a:p>
            <a:pPr lvl="1"/>
            <a:r>
              <a:rPr lang="en-US" dirty="0">
                <a:solidFill>
                  <a:srgbClr val="0070C0"/>
                </a:solidFill>
                <a:latin typeface="Amasis MT Pro" panose="02040504050005020304" pitchFamily="18" charset="0"/>
              </a:rPr>
              <a:t>Spring framework with </a:t>
            </a:r>
            <a:r>
              <a:rPr lang="en-US" dirty="0" err="1">
                <a:solidFill>
                  <a:srgbClr val="0070C0"/>
                </a:solidFill>
                <a:latin typeface="Amasis MT Pro" panose="02040504050005020304" pitchFamily="18" charset="0"/>
              </a:rPr>
              <a:t>Springboot</a:t>
            </a:r>
            <a:endParaRPr lang="en-US" dirty="0">
              <a:solidFill>
                <a:srgbClr val="0070C0"/>
              </a:solidFill>
              <a:latin typeface="Amasis MT Pro" panose="02040504050005020304" pitchFamily="18" charset="0"/>
            </a:endParaRPr>
          </a:p>
          <a:p>
            <a:pPr lvl="1"/>
            <a:endParaRPr lang="en-US" dirty="0">
              <a:solidFill>
                <a:srgbClr val="0070C0"/>
              </a:solidFill>
              <a:latin typeface="Amasis MT Pro" panose="02040504050005020304" pitchFamily="18" charset="0"/>
            </a:endParaRPr>
          </a:p>
          <a:p>
            <a:r>
              <a:rPr lang="en-US" dirty="0">
                <a:latin typeface="Amasis MT Pro" panose="02040504050005020304" pitchFamily="18" charset="0"/>
              </a:rPr>
              <a:t>In the Spring boot project LP01, what function did GreetingController.java and greeting.html perform? </a:t>
            </a:r>
          </a:p>
          <a:p>
            <a:pPr lvl="1"/>
            <a:r>
              <a:rPr lang="en-US" dirty="0">
                <a:solidFill>
                  <a:srgbClr val="0070C0"/>
                </a:solidFill>
                <a:latin typeface="Amasis MT Pro" panose="02040504050005020304" pitchFamily="18" charset="0"/>
              </a:rPr>
              <a:t>GreetingController.java processed the incoming requests and returned greeting.html as a response. </a:t>
            </a:r>
          </a:p>
          <a:p>
            <a:pPr lvl="1"/>
            <a:r>
              <a:rPr lang="en-US" dirty="0">
                <a:solidFill>
                  <a:srgbClr val="0070C0"/>
                </a:solidFill>
                <a:latin typeface="Amasis MT Pro" panose="02040504050005020304" pitchFamily="18" charset="0"/>
              </a:rPr>
              <a:t>greeting.html rendered the HTML content which allowed the web browser to display the information.</a:t>
            </a:r>
          </a:p>
        </p:txBody>
      </p:sp>
    </p:spTree>
    <p:extLst>
      <p:ext uri="{BB962C8B-B14F-4D97-AF65-F5344CB8AC3E}">
        <p14:creationId xmlns:p14="http://schemas.microsoft.com/office/powerpoint/2010/main" val="30521150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B36CCA-F83E-43EC-AD9D-852E805F7DDE}"/>
              </a:ext>
            </a:extLst>
          </p:cNvPr>
          <p:cNvSpPr>
            <a:spLocks noGrp="1"/>
          </p:cNvSpPr>
          <p:nvPr>
            <p:ph type="sldNum" sz="quarter" idx="12"/>
          </p:nvPr>
        </p:nvSpPr>
        <p:spPr/>
        <p:txBody>
          <a:bodyPr/>
          <a:lstStyle/>
          <a:p>
            <a:fld id="{6767FADE-2612-3649-B495-F644A23F288B}" type="slidenum">
              <a:rPr lang="en-US" smtClean="0"/>
              <a:pPr/>
              <a:t>68</a:t>
            </a:fld>
            <a:endParaRPr lang="en-US"/>
          </a:p>
        </p:txBody>
      </p:sp>
      <p:sp>
        <p:nvSpPr>
          <p:cNvPr id="3" name="Title 2">
            <a:extLst>
              <a:ext uri="{FF2B5EF4-FFF2-40B4-BE49-F238E27FC236}">
                <a16:creationId xmlns:a16="http://schemas.microsoft.com/office/drawing/2014/main" id="{69F455D8-DD1D-4628-93D3-C3CA7CEE6946}"/>
              </a:ext>
            </a:extLst>
          </p:cNvPr>
          <p:cNvSpPr>
            <a:spLocks noGrp="1"/>
          </p:cNvSpPr>
          <p:nvPr>
            <p:ph type="title"/>
          </p:nvPr>
        </p:nvSpPr>
        <p:spPr>
          <a:xfrm>
            <a:off x="0" y="227831"/>
            <a:ext cx="8425228" cy="1083529"/>
          </a:xfrm>
        </p:spPr>
        <p:txBody>
          <a:bodyPr>
            <a:noAutofit/>
          </a:bodyPr>
          <a:lstStyle/>
          <a:p>
            <a:r>
              <a:rPr lang="en-US" b="1" dirty="0">
                <a:solidFill>
                  <a:schemeClr val="tx1"/>
                </a:solidFill>
                <a:latin typeface="Amasis MT Pro Black" panose="02040A04050005020304" pitchFamily="18" charset="0"/>
              </a:rPr>
              <a:t>Exercise 5 – Create a </a:t>
            </a:r>
            <a:r>
              <a:rPr lang="en-US" b="1" dirty="0" err="1">
                <a:solidFill>
                  <a:schemeClr val="tx1"/>
                </a:solidFill>
                <a:latin typeface="Amasis MT Pro Black" panose="02040A04050005020304" pitchFamily="18" charset="0"/>
              </a:rPr>
              <a:t>Booklink</a:t>
            </a:r>
            <a:r>
              <a:rPr lang="en-US" b="1" dirty="0">
                <a:solidFill>
                  <a:schemeClr val="tx1"/>
                </a:solidFill>
                <a:latin typeface="Amasis MT Pro Black" panose="02040A04050005020304" pitchFamily="18" charset="0"/>
              </a:rPr>
              <a:t> website</a:t>
            </a:r>
            <a:endParaRPr lang="en-SG" b="1"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A53DF308-8BDE-45AA-8757-49208F733590}"/>
              </a:ext>
            </a:extLst>
          </p:cNvPr>
          <p:cNvSpPr>
            <a:spLocks noGrp="1"/>
          </p:cNvSpPr>
          <p:nvPr>
            <p:ph sz="quarter" idx="13"/>
          </p:nvPr>
        </p:nvSpPr>
        <p:spPr>
          <a:xfrm>
            <a:off x="665162" y="1091707"/>
            <a:ext cx="7477125" cy="3759200"/>
          </a:xfrm>
        </p:spPr>
        <p:txBody>
          <a:bodyPr/>
          <a:lstStyle/>
          <a:p>
            <a:r>
              <a:rPr lang="en-US" dirty="0">
                <a:latin typeface="Amasis MT Pro" panose="02040504050005020304" pitchFamily="18" charset="0"/>
              </a:rPr>
              <a:t>Create a project called </a:t>
            </a:r>
            <a:r>
              <a:rPr lang="en-US" dirty="0" err="1">
                <a:highlight>
                  <a:srgbClr val="FFFF00"/>
                </a:highlight>
                <a:latin typeface="Amasis MT Pro" panose="02040504050005020304" pitchFamily="18" charset="0"/>
              </a:rPr>
              <a:t>Booklink</a:t>
            </a:r>
            <a:r>
              <a:rPr lang="en-US" dirty="0">
                <a:latin typeface="Amasis MT Pro" panose="02040504050005020304" pitchFamily="18" charset="0"/>
              </a:rPr>
              <a:t> and create the required files and write the code to display some static information about some items for </a:t>
            </a:r>
            <a:r>
              <a:rPr lang="en-US" dirty="0" err="1">
                <a:latin typeface="Amasis MT Pro" panose="02040504050005020304" pitchFamily="18" charset="0"/>
              </a:rPr>
              <a:t>Booklink</a:t>
            </a:r>
            <a:r>
              <a:rPr lang="en-US" dirty="0">
                <a:latin typeface="Amasis MT Pro" panose="02040504050005020304" pitchFamily="18" charset="0"/>
              </a:rPr>
              <a:t> as shown below when we visit the URL: </a:t>
            </a:r>
            <a:r>
              <a:rPr lang="en-US" dirty="0">
                <a:hlinkClick r:id="rId3"/>
              </a:rPr>
              <a:t>http://localhost:8080/all</a:t>
            </a:r>
            <a:r>
              <a:rPr lang="en-US" dirty="0"/>
              <a:t> </a:t>
            </a:r>
            <a:endParaRPr lang="en-SG" dirty="0"/>
          </a:p>
        </p:txBody>
      </p:sp>
      <p:pic>
        <p:nvPicPr>
          <p:cNvPr id="5" name="Picture 4">
            <a:extLst>
              <a:ext uri="{FF2B5EF4-FFF2-40B4-BE49-F238E27FC236}">
                <a16:creationId xmlns:a16="http://schemas.microsoft.com/office/drawing/2014/main" id="{F70E8AA9-40DD-4A6E-9FE2-CD23161FD492}"/>
              </a:ext>
            </a:extLst>
          </p:cNvPr>
          <p:cNvPicPr>
            <a:picLocks noChangeAspect="1"/>
          </p:cNvPicPr>
          <p:nvPr/>
        </p:nvPicPr>
        <p:blipFill>
          <a:blip r:embed="rId4"/>
          <a:stretch>
            <a:fillRect/>
          </a:stretch>
        </p:blipFill>
        <p:spPr>
          <a:xfrm>
            <a:off x="2282266" y="3199263"/>
            <a:ext cx="3860696" cy="2639580"/>
          </a:xfrm>
          <a:prstGeom prst="rect">
            <a:avLst/>
          </a:prstGeom>
          <a:ln>
            <a:solidFill>
              <a:schemeClr val="tx1"/>
            </a:solidFill>
          </a:ln>
        </p:spPr>
      </p:pic>
      <p:pic>
        <p:nvPicPr>
          <p:cNvPr id="7" name="Picture 6">
            <a:extLst>
              <a:ext uri="{FF2B5EF4-FFF2-40B4-BE49-F238E27FC236}">
                <a16:creationId xmlns:a16="http://schemas.microsoft.com/office/drawing/2014/main" id="{3EEB2EF9-A1E1-4F06-85B0-960D8E9394C4}"/>
              </a:ext>
            </a:extLst>
          </p:cNvPr>
          <p:cNvPicPr/>
          <p:nvPr/>
        </p:nvPicPr>
        <p:blipFill>
          <a:blip r:embed="rId5"/>
          <a:stretch>
            <a:fillRect/>
          </a:stretch>
        </p:blipFill>
        <p:spPr>
          <a:xfrm>
            <a:off x="8142288" y="179507"/>
            <a:ext cx="726450" cy="685800"/>
          </a:xfrm>
          <a:prstGeom prst="rect">
            <a:avLst/>
          </a:prstGeom>
        </p:spPr>
      </p:pic>
    </p:spTree>
    <p:extLst>
      <p:ext uri="{BB962C8B-B14F-4D97-AF65-F5344CB8AC3E}">
        <p14:creationId xmlns:p14="http://schemas.microsoft.com/office/powerpoint/2010/main" val="17243488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1B1003-4725-47D0-8215-577813BAAE15}"/>
              </a:ext>
            </a:extLst>
          </p:cNvPr>
          <p:cNvSpPr>
            <a:spLocks noGrp="1"/>
          </p:cNvSpPr>
          <p:nvPr>
            <p:ph type="sldNum" sz="quarter" idx="12"/>
          </p:nvPr>
        </p:nvSpPr>
        <p:spPr/>
        <p:txBody>
          <a:bodyPr/>
          <a:lstStyle/>
          <a:p>
            <a:fld id="{6767FADE-2612-3649-B495-F644A23F288B}" type="slidenum">
              <a:rPr lang="en-US" smtClean="0"/>
              <a:pPr/>
              <a:t>69</a:t>
            </a:fld>
            <a:endParaRPr lang="en-US"/>
          </a:p>
        </p:txBody>
      </p:sp>
      <p:sp>
        <p:nvSpPr>
          <p:cNvPr id="4" name="Content Placeholder 3">
            <a:extLst>
              <a:ext uri="{FF2B5EF4-FFF2-40B4-BE49-F238E27FC236}">
                <a16:creationId xmlns:a16="http://schemas.microsoft.com/office/drawing/2014/main" id="{3376E47A-2258-4C71-9BD0-EA37103DFA76}"/>
              </a:ext>
            </a:extLst>
          </p:cNvPr>
          <p:cNvSpPr>
            <a:spLocks noGrp="1"/>
          </p:cNvSpPr>
          <p:nvPr>
            <p:ph sz="quarter" idx="13"/>
          </p:nvPr>
        </p:nvSpPr>
        <p:spPr>
          <a:xfrm>
            <a:off x="795098" y="1151827"/>
            <a:ext cx="7553803" cy="4680695"/>
          </a:xfrm>
        </p:spPr>
        <p:txBody>
          <a:bodyPr/>
          <a:lstStyle/>
          <a:p>
            <a:pPr marL="457200" indent="-457200">
              <a:buFont typeface="+mj-lt"/>
              <a:buAutoNum type="arabicParenR"/>
            </a:pPr>
            <a:r>
              <a:rPr lang="en-US" sz="2000" dirty="0">
                <a:latin typeface="Amasis MT Pro" panose="02040504050005020304" pitchFamily="18" charset="0"/>
              </a:rPr>
              <a:t>Create a new project </a:t>
            </a:r>
            <a:r>
              <a:rPr lang="en-US" sz="2000" b="1" dirty="0">
                <a:latin typeface="Amasis MT Pro" panose="02040504050005020304" pitchFamily="18" charset="0"/>
              </a:rPr>
              <a:t>File &gt; New &gt; Other &gt; Spring Starter Project </a:t>
            </a:r>
            <a:r>
              <a:rPr lang="en-US" sz="2000" dirty="0">
                <a:latin typeface="Amasis MT Pro" panose="02040504050005020304" pitchFamily="18" charset="0"/>
              </a:rPr>
              <a:t>and name it as </a:t>
            </a:r>
            <a:r>
              <a:rPr lang="en-US" sz="2000" dirty="0" err="1">
                <a:latin typeface="Amasis MT Pro" panose="02040504050005020304" pitchFamily="18" charset="0"/>
              </a:rPr>
              <a:t>Booklink</a:t>
            </a:r>
            <a:endParaRPr lang="en-US" sz="2000" dirty="0">
              <a:latin typeface="Amasis MT Pro" panose="02040504050005020304" pitchFamily="18" charset="0"/>
            </a:endParaRPr>
          </a:p>
          <a:p>
            <a:pPr marL="0" indent="0">
              <a:buNone/>
            </a:pPr>
            <a:endParaRPr lang="en-US" sz="2000" dirty="0">
              <a:latin typeface="Amasis MT Pro" panose="02040504050005020304" pitchFamily="18" charset="0"/>
            </a:endParaRPr>
          </a:p>
          <a:p>
            <a:pPr marL="457200" indent="-457200">
              <a:buFont typeface="+mj-lt"/>
              <a:buAutoNum type="arabicParenR"/>
            </a:pPr>
            <a:r>
              <a:rPr lang="en-US" sz="2000" dirty="0">
                <a:latin typeface="Amasis MT Pro" panose="02040504050005020304" pitchFamily="18" charset="0"/>
              </a:rPr>
              <a:t>Create a Java class named </a:t>
            </a:r>
            <a:r>
              <a:rPr lang="en-US" sz="2000" b="1" dirty="0" err="1">
                <a:latin typeface="Amasis MT Pro" panose="02040504050005020304" pitchFamily="18" charset="0"/>
              </a:rPr>
              <a:t>BooklinkController</a:t>
            </a:r>
            <a:r>
              <a:rPr lang="en-US" sz="2000" dirty="0">
                <a:latin typeface="Amasis MT Pro" panose="02040504050005020304" pitchFamily="18" charset="0"/>
              </a:rPr>
              <a:t> class in </a:t>
            </a:r>
            <a:r>
              <a:rPr lang="en-US" sz="2000" b="1" i="1" dirty="0" err="1">
                <a:highlight>
                  <a:srgbClr val="FFFF00"/>
                </a:highlight>
                <a:latin typeface="Amasis MT Pro" panose="02040504050005020304" pitchFamily="18" charset="0"/>
              </a:rPr>
              <a:t>studentClass.studentname.booklink</a:t>
            </a:r>
            <a:r>
              <a:rPr lang="en-US" sz="2000" b="1" dirty="0">
                <a:highlight>
                  <a:srgbClr val="FFFF00"/>
                </a:highlight>
                <a:latin typeface="Amasis MT Pro" panose="02040504050005020304" pitchFamily="18" charset="0"/>
              </a:rPr>
              <a:t> </a:t>
            </a:r>
            <a:r>
              <a:rPr lang="en-US" sz="2000" dirty="0">
                <a:latin typeface="Amasis MT Pro" panose="02040504050005020304" pitchFamily="18" charset="0"/>
              </a:rPr>
              <a:t>package. </a:t>
            </a:r>
          </a:p>
          <a:p>
            <a:pPr marL="457200" indent="-457200">
              <a:buFont typeface="+mj-lt"/>
              <a:buAutoNum type="arabicParenR"/>
            </a:pPr>
            <a:endParaRPr lang="en-US" sz="2000" dirty="0">
              <a:latin typeface="Amasis MT Pro" panose="02040504050005020304" pitchFamily="18" charset="0"/>
            </a:endParaRPr>
          </a:p>
          <a:p>
            <a:pPr marL="457200" indent="-457200">
              <a:buFont typeface="+mj-lt"/>
              <a:buAutoNum type="arabicParenR"/>
            </a:pPr>
            <a:r>
              <a:rPr lang="en-US" sz="2000" dirty="0">
                <a:latin typeface="Amasis MT Pro" panose="02040504050005020304" pitchFamily="18" charset="0"/>
              </a:rPr>
              <a:t>Annotate the class with </a:t>
            </a:r>
            <a:r>
              <a:rPr lang="en-US" sz="2000" b="1" dirty="0">
                <a:latin typeface="Amasis MT Pro" panose="02040504050005020304" pitchFamily="18" charset="0"/>
              </a:rPr>
              <a:t>@Controller</a:t>
            </a:r>
            <a:r>
              <a:rPr lang="en-US" sz="2000" dirty="0">
                <a:latin typeface="Amasis MT Pro" panose="02040504050005020304" pitchFamily="18" charset="0"/>
              </a:rPr>
              <a:t>.</a:t>
            </a:r>
          </a:p>
          <a:p>
            <a:pPr marL="457200" indent="-457200">
              <a:buFont typeface="+mj-lt"/>
              <a:buAutoNum type="arabicParenR"/>
            </a:pPr>
            <a:endParaRPr lang="en-US" sz="2000" dirty="0">
              <a:latin typeface="Amasis MT Pro" panose="02040504050005020304" pitchFamily="18" charset="0"/>
            </a:endParaRPr>
          </a:p>
          <a:p>
            <a:pPr marL="457200" indent="-457200">
              <a:buFont typeface="+mj-lt"/>
              <a:buAutoNum type="arabicParenR"/>
            </a:pPr>
            <a:r>
              <a:rPr lang="en-US" sz="2000" dirty="0">
                <a:latin typeface="Amasis MT Pro" panose="02040504050005020304" pitchFamily="18" charset="0"/>
              </a:rPr>
              <a:t>Create a public method named </a:t>
            </a:r>
            <a:r>
              <a:rPr lang="en-US" sz="2000" b="1" dirty="0" err="1">
                <a:latin typeface="Amasis MT Pro" panose="02040504050005020304" pitchFamily="18" charset="0"/>
              </a:rPr>
              <a:t>viewAll</a:t>
            </a:r>
            <a:r>
              <a:rPr lang="en-US" sz="2000" dirty="0">
                <a:latin typeface="Amasis MT Pro" panose="02040504050005020304" pitchFamily="18" charset="0"/>
              </a:rPr>
              <a:t> that returns a String “</a:t>
            </a:r>
            <a:r>
              <a:rPr lang="en-US" sz="2000" b="1" dirty="0" err="1">
                <a:latin typeface="Amasis MT Pro" panose="02040504050005020304" pitchFamily="18" charset="0"/>
              </a:rPr>
              <a:t>view_all</a:t>
            </a:r>
            <a:r>
              <a:rPr lang="en-US" sz="2000" dirty="0">
                <a:latin typeface="Amasis MT Pro" panose="02040504050005020304" pitchFamily="18" charset="0"/>
              </a:rPr>
              <a:t>”. </a:t>
            </a:r>
          </a:p>
          <a:p>
            <a:pPr marL="457200" indent="-457200">
              <a:buFont typeface="+mj-lt"/>
              <a:buAutoNum type="arabicParenR"/>
            </a:pPr>
            <a:endParaRPr lang="en-US" sz="2000" dirty="0">
              <a:latin typeface="Amasis MT Pro" panose="02040504050005020304" pitchFamily="18" charset="0"/>
            </a:endParaRPr>
          </a:p>
          <a:p>
            <a:pPr marL="457200" indent="-457200">
              <a:buFont typeface="+mj-lt"/>
              <a:buAutoNum type="arabicParenR"/>
            </a:pPr>
            <a:r>
              <a:rPr lang="en-US" sz="2000" dirty="0">
                <a:latin typeface="Amasis MT Pro" panose="02040504050005020304" pitchFamily="18" charset="0"/>
              </a:rPr>
              <a:t>Annotate the </a:t>
            </a:r>
            <a:r>
              <a:rPr lang="en-US" sz="2000" dirty="0" err="1">
                <a:latin typeface="Amasis MT Pro" panose="02040504050005020304" pitchFamily="18" charset="0"/>
              </a:rPr>
              <a:t>viewAll</a:t>
            </a:r>
            <a:r>
              <a:rPr lang="en-US" sz="2000" dirty="0">
                <a:latin typeface="Amasis MT Pro" panose="02040504050005020304" pitchFamily="18" charset="0"/>
              </a:rPr>
              <a:t> method with @</a:t>
            </a:r>
            <a:r>
              <a:rPr lang="en-US" sz="2000" b="1" dirty="0" err="1">
                <a:latin typeface="Amasis MT Pro" panose="02040504050005020304" pitchFamily="18" charset="0"/>
              </a:rPr>
              <a:t>GetMapping</a:t>
            </a:r>
            <a:r>
              <a:rPr lang="en-US" sz="2000" b="1" dirty="0">
                <a:latin typeface="Amasis MT Pro" panose="02040504050005020304" pitchFamily="18" charset="0"/>
              </a:rPr>
              <a:t>(“/all”)</a:t>
            </a:r>
            <a:endParaRPr lang="en-SG" sz="2000" b="1" dirty="0">
              <a:latin typeface="Amasis MT Pro" panose="02040504050005020304" pitchFamily="18" charset="0"/>
            </a:endParaRPr>
          </a:p>
        </p:txBody>
      </p:sp>
      <p:pic>
        <p:nvPicPr>
          <p:cNvPr id="6" name="Picture 5">
            <a:extLst>
              <a:ext uri="{FF2B5EF4-FFF2-40B4-BE49-F238E27FC236}">
                <a16:creationId xmlns:a16="http://schemas.microsoft.com/office/drawing/2014/main" id="{3573DD56-F554-4EAE-AA4D-FB1EC57F08C3}"/>
              </a:ext>
            </a:extLst>
          </p:cNvPr>
          <p:cNvPicPr/>
          <p:nvPr/>
        </p:nvPicPr>
        <p:blipFill>
          <a:blip r:embed="rId3"/>
          <a:stretch>
            <a:fillRect/>
          </a:stretch>
        </p:blipFill>
        <p:spPr>
          <a:xfrm>
            <a:off x="8142288" y="179507"/>
            <a:ext cx="726450" cy="685800"/>
          </a:xfrm>
          <a:prstGeom prst="rect">
            <a:avLst/>
          </a:prstGeom>
        </p:spPr>
      </p:pic>
      <p:sp>
        <p:nvSpPr>
          <p:cNvPr id="7" name="Title 2">
            <a:extLst>
              <a:ext uri="{FF2B5EF4-FFF2-40B4-BE49-F238E27FC236}">
                <a16:creationId xmlns:a16="http://schemas.microsoft.com/office/drawing/2014/main" id="{1E65A0EB-3CFD-4797-9982-BB7B18C89D0F}"/>
              </a:ext>
            </a:extLst>
          </p:cNvPr>
          <p:cNvSpPr>
            <a:spLocks noGrp="1"/>
          </p:cNvSpPr>
          <p:nvPr>
            <p:ph type="title"/>
          </p:nvPr>
        </p:nvSpPr>
        <p:spPr>
          <a:xfrm>
            <a:off x="0" y="192320"/>
            <a:ext cx="8771860" cy="994913"/>
          </a:xfrm>
        </p:spPr>
        <p:txBody>
          <a:bodyPr>
            <a:noAutofit/>
          </a:bodyPr>
          <a:lstStyle/>
          <a:p>
            <a:r>
              <a:rPr lang="en-US" b="1" dirty="0">
                <a:solidFill>
                  <a:schemeClr val="tx1"/>
                </a:solidFill>
                <a:latin typeface="Amasis MT Pro Black" panose="02040A04050005020304" pitchFamily="18" charset="0"/>
              </a:rPr>
              <a:t>Exercise 5 – Create a </a:t>
            </a:r>
            <a:r>
              <a:rPr lang="en-US" b="1" dirty="0" err="1">
                <a:solidFill>
                  <a:schemeClr val="tx1"/>
                </a:solidFill>
                <a:latin typeface="Amasis MT Pro Black" panose="02040A04050005020304" pitchFamily="18" charset="0"/>
              </a:rPr>
              <a:t>Booklink</a:t>
            </a:r>
            <a:r>
              <a:rPr lang="en-US" b="1" dirty="0">
                <a:solidFill>
                  <a:schemeClr val="tx1"/>
                </a:solidFill>
                <a:latin typeface="Amasis MT Pro Black" panose="02040A04050005020304" pitchFamily="18" charset="0"/>
              </a:rPr>
              <a:t> Controller</a:t>
            </a:r>
            <a:endParaRPr lang="en-SG" b="1"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1500659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DEC2-275A-4CCF-B2C5-4A25C69A4740}"/>
              </a:ext>
            </a:extLst>
          </p:cNvPr>
          <p:cNvSpPr>
            <a:spLocks noGrp="1"/>
          </p:cNvSpPr>
          <p:nvPr>
            <p:ph type="sldNum" sz="quarter" idx="12"/>
          </p:nvPr>
        </p:nvSpPr>
        <p:spPr/>
        <p:txBody>
          <a:bodyPr/>
          <a:lstStyle/>
          <a:p>
            <a:fld id="{6767FADE-2612-3649-B495-F644A23F288B}" type="slidenum">
              <a:rPr lang="en-US" smtClean="0"/>
              <a:pPr/>
              <a:t>7</a:t>
            </a:fld>
            <a:endParaRPr lang="en-US"/>
          </a:p>
        </p:txBody>
      </p:sp>
      <p:sp>
        <p:nvSpPr>
          <p:cNvPr id="3" name="Title 2">
            <a:extLst>
              <a:ext uri="{FF2B5EF4-FFF2-40B4-BE49-F238E27FC236}">
                <a16:creationId xmlns:a16="http://schemas.microsoft.com/office/drawing/2014/main" id="{AB51D28B-4590-4481-85A0-637BBABA0A56}"/>
              </a:ext>
            </a:extLst>
          </p:cNvPr>
          <p:cNvSpPr>
            <a:spLocks noGrp="1"/>
          </p:cNvSpPr>
          <p:nvPr>
            <p:ph type="title"/>
          </p:nvPr>
        </p:nvSpPr>
        <p:spPr>
          <a:xfrm>
            <a:off x="665163" y="209028"/>
            <a:ext cx="6211928" cy="604593"/>
          </a:xfrm>
        </p:spPr>
        <p:txBody>
          <a:bodyPr>
            <a:normAutofit fontScale="90000"/>
          </a:bodyPr>
          <a:lstStyle/>
          <a:p>
            <a:r>
              <a:rPr lang="en-US" dirty="0">
                <a:solidFill>
                  <a:schemeClr val="tx1"/>
                </a:solidFill>
                <a:latin typeface="Amasis MT Pro Black" panose="02040A04050005020304" pitchFamily="18" charset="0"/>
              </a:rPr>
              <a:t>Web architecture: Client-Server </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C2E82B49-FD0B-4D60-B738-F29F9401B5C0}"/>
              </a:ext>
            </a:extLst>
          </p:cNvPr>
          <p:cNvSpPr>
            <a:spLocks noGrp="1"/>
          </p:cNvSpPr>
          <p:nvPr>
            <p:ph sz="quarter" idx="13"/>
          </p:nvPr>
        </p:nvSpPr>
        <p:spPr>
          <a:xfrm>
            <a:off x="665163" y="1171605"/>
            <a:ext cx="7477125" cy="4829699"/>
          </a:xfrm>
        </p:spPr>
        <p:txBody>
          <a:bodyPr/>
          <a:lstStyle/>
          <a:p>
            <a:r>
              <a:rPr lang="en-US" dirty="0">
                <a:latin typeface="Amasis MT Pro" panose="02040504050005020304" pitchFamily="18" charset="0"/>
              </a:rPr>
              <a:t>The client-server model is the most basic 2-tier web architecture.</a:t>
            </a:r>
          </a:p>
          <a:p>
            <a:endParaRPr lang="en-US" dirty="0">
              <a:latin typeface="Amasis MT Pro" panose="02040504050005020304" pitchFamily="18" charset="0"/>
            </a:endParaRPr>
          </a:p>
          <a:p>
            <a:endParaRPr lang="en-US" dirty="0">
              <a:latin typeface="Amasis MT Pro" panose="02040504050005020304" pitchFamily="18" charset="0"/>
            </a:endParaRPr>
          </a:p>
          <a:p>
            <a:endParaRPr lang="en-US" dirty="0">
              <a:latin typeface="Amasis MT Pro" panose="02040504050005020304" pitchFamily="18" charset="0"/>
            </a:endParaRPr>
          </a:p>
          <a:p>
            <a:endParaRPr lang="en-US" dirty="0">
              <a:latin typeface="Amasis MT Pro" panose="02040504050005020304" pitchFamily="18" charset="0"/>
            </a:endParaRPr>
          </a:p>
          <a:p>
            <a:endParaRPr lang="en-US" dirty="0">
              <a:latin typeface="Amasis MT Pro" panose="02040504050005020304" pitchFamily="18" charset="0"/>
            </a:endParaRPr>
          </a:p>
          <a:p>
            <a:endParaRPr lang="en-US" dirty="0">
              <a:latin typeface="Amasis MT Pro" panose="02040504050005020304" pitchFamily="18" charset="0"/>
            </a:endParaRPr>
          </a:p>
          <a:p>
            <a:r>
              <a:rPr lang="en-US" dirty="0">
                <a:latin typeface="Amasis MT Pro" panose="02040504050005020304" pitchFamily="18" charset="0"/>
              </a:rPr>
              <a:t>In this model, the client requests for information from the server, and the server will respond by providing the information requested. </a:t>
            </a:r>
            <a:endParaRPr lang="en-SG" dirty="0">
              <a:latin typeface="Amasis MT Pro" panose="02040504050005020304" pitchFamily="18" charset="0"/>
            </a:endParaRPr>
          </a:p>
        </p:txBody>
      </p:sp>
      <p:pic>
        <p:nvPicPr>
          <p:cNvPr id="1026" name="Picture 2" descr="https://upload.wikimedia.org/wikipedia/commons/thumb/c/c9/Client-server-model.svg/1280px-Client-server-model.svg.png">
            <a:extLst>
              <a:ext uri="{FF2B5EF4-FFF2-40B4-BE49-F238E27FC236}">
                <a16:creationId xmlns:a16="http://schemas.microsoft.com/office/drawing/2014/main" id="{293B18B2-1F00-4BA5-8A1F-28A008E93B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902" y="2088623"/>
            <a:ext cx="3711676" cy="2227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624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B0061E-DDB8-4170-B7E2-B8D7CE83F987}"/>
              </a:ext>
            </a:extLst>
          </p:cNvPr>
          <p:cNvSpPr>
            <a:spLocks noGrp="1"/>
          </p:cNvSpPr>
          <p:nvPr>
            <p:ph type="sldNum" sz="quarter" idx="12"/>
          </p:nvPr>
        </p:nvSpPr>
        <p:spPr/>
        <p:txBody>
          <a:bodyPr/>
          <a:lstStyle/>
          <a:p>
            <a:fld id="{6767FADE-2612-3649-B495-F644A23F288B}" type="slidenum">
              <a:rPr lang="en-US" smtClean="0"/>
              <a:pPr/>
              <a:t>70</a:t>
            </a:fld>
            <a:endParaRPr lang="en-US"/>
          </a:p>
        </p:txBody>
      </p:sp>
      <p:sp>
        <p:nvSpPr>
          <p:cNvPr id="4" name="Content Placeholder 3">
            <a:extLst>
              <a:ext uri="{FF2B5EF4-FFF2-40B4-BE49-F238E27FC236}">
                <a16:creationId xmlns:a16="http://schemas.microsoft.com/office/drawing/2014/main" id="{82650976-075D-4B2E-AF6E-68DF1B1A27DE}"/>
              </a:ext>
            </a:extLst>
          </p:cNvPr>
          <p:cNvSpPr>
            <a:spLocks noGrp="1"/>
          </p:cNvSpPr>
          <p:nvPr>
            <p:ph sz="quarter" idx="13"/>
          </p:nvPr>
        </p:nvSpPr>
        <p:spPr>
          <a:xfrm>
            <a:off x="665164" y="1651000"/>
            <a:ext cx="4126756" cy="3759200"/>
          </a:xfrm>
        </p:spPr>
        <p:txBody>
          <a:bodyPr/>
          <a:lstStyle/>
          <a:p>
            <a:pPr marL="457200" indent="-457200">
              <a:buFont typeface="+mj-lt"/>
              <a:buAutoNum type="arabicParenR"/>
            </a:pPr>
            <a:r>
              <a:rPr lang="en-US" sz="2000" dirty="0">
                <a:latin typeface="Amasis MT Pro" panose="02040504050005020304" pitchFamily="18" charset="0"/>
              </a:rPr>
              <a:t>Create an HTML file named </a:t>
            </a:r>
            <a:r>
              <a:rPr lang="en-US" sz="2000" b="1" dirty="0">
                <a:latin typeface="Amasis MT Pro" panose="02040504050005020304" pitchFamily="18" charset="0"/>
              </a:rPr>
              <a:t>view_all.html </a:t>
            </a:r>
            <a:r>
              <a:rPr lang="en-US" sz="2000" dirty="0">
                <a:latin typeface="Amasis MT Pro" panose="02040504050005020304" pitchFamily="18" charset="0"/>
              </a:rPr>
              <a:t>in the </a:t>
            </a:r>
            <a:r>
              <a:rPr lang="en-US" sz="2000" b="1" dirty="0">
                <a:latin typeface="Amasis MT Pro" panose="02040504050005020304" pitchFamily="18" charset="0"/>
              </a:rPr>
              <a:t>templates</a:t>
            </a:r>
            <a:r>
              <a:rPr lang="en-US" sz="2000" dirty="0">
                <a:latin typeface="Amasis MT Pro" panose="02040504050005020304" pitchFamily="18" charset="0"/>
              </a:rPr>
              <a:t> folder.</a:t>
            </a:r>
          </a:p>
          <a:p>
            <a:pPr marL="457200" indent="-457200">
              <a:buFont typeface="+mj-lt"/>
              <a:buAutoNum type="arabicParenR"/>
            </a:pPr>
            <a:endParaRPr lang="en-US" sz="2000" dirty="0">
              <a:latin typeface="Amasis MT Pro" panose="02040504050005020304" pitchFamily="18" charset="0"/>
            </a:endParaRPr>
          </a:p>
          <a:p>
            <a:pPr marL="457200" indent="-457200">
              <a:buFont typeface="+mj-lt"/>
              <a:buAutoNum type="arabicParenR"/>
            </a:pPr>
            <a:r>
              <a:rPr lang="en-US" sz="2000" dirty="0">
                <a:latin typeface="Amasis MT Pro" panose="02040504050005020304" pitchFamily="18" charset="0"/>
              </a:rPr>
              <a:t>Modify </a:t>
            </a:r>
            <a:r>
              <a:rPr lang="en-US" sz="2000" b="1" dirty="0">
                <a:latin typeface="Amasis MT Pro" panose="02040504050005020304" pitchFamily="18" charset="0"/>
              </a:rPr>
              <a:t>view_all.html </a:t>
            </a:r>
            <a:r>
              <a:rPr lang="en-US" sz="2000" dirty="0">
                <a:latin typeface="Amasis MT Pro" panose="02040504050005020304" pitchFamily="18" charset="0"/>
              </a:rPr>
              <a:t>with the standard HTML structure as shown. </a:t>
            </a:r>
          </a:p>
          <a:p>
            <a:pPr marL="457200" indent="-457200">
              <a:buFont typeface="+mj-lt"/>
              <a:buAutoNum type="arabicParenR"/>
            </a:pPr>
            <a:endParaRPr lang="en-US" sz="2000" dirty="0">
              <a:latin typeface="Amasis MT Pro" panose="02040504050005020304" pitchFamily="18" charset="0"/>
            </a:endParaRPr>
          </a:p>
        </p:txBody>
      </p:sp>
      <p:pic>
        <p:nvPicPr>
          <p:cNvPr id="7" name="Picture 6">
            <a:extLst>
              <a:ext uri="{FF2B5EF4-FFF2-40B4-BE49-F238E27FC236}">
                <a16:creationId xmlns:a16="http://schemas.microsoft.com/office/drawing/2014/main" id="{D8853FC7-6CA0-4C29-9614-0382031C3850}"/>
              </a:ext>
            </a:extLst>
          </p:cNvPr>
          <p:cNvPicPr>
            <a:picLocks noChangeAspect="1"/>
          </p:cNvPicPr>
          <p:nvPr/>
        </p:nvPicPr>
        <p:blipFill>
          <a:blip r:embed="rId3"/>
          <a:stretch>
            <a:fillRect/>
          </a:stretch>
        </p:blipFill>
        <p:spPr>
          <a:xfrm>
            <a:off x="5019363" y="2239962"/>
            <a:ext cx="3486150" cy="2581275"/>
          </a:xfrm>
          <a:prstGeom prst="rect">
            <a:avLst/>
          </a:prstGeom>
          <a:ln>
            <a:solidFill>
              <a:schemeClr val="tx1"/>
            </a:solidFill>
          </a:ln>
        </p:spPr>
      </p:pic>
      <p:pic>
        <p:nvPicPr>
          <p:cNvPr id="9" name="Picture 8">
            <a:extLst>
              <a:ext uri="{FF2B5EF4-FFF2-40B4-BE49-F238E27FC236}">
                <a16:creationId xmlns:a16="http://schemas.microsoft.com/office/drawing/2014/main" id="{A12056F7-981A-4446-8254-2E1CA7354FA9}"/>
              </a:ext>
            </a:extLst>
          </p:cNvPr>
          <p:cNvPicPr/>
          <p:nvPr/>
        </p:nvPicPr>
        <p:blipFill>
          <a:blip r:embed="rId4"/>
          <a:stretch>
            <a:fillRect/>
          </a:stretch>
        </p:blipFill>
        <p:spPr>
          <a:xfrm>
            <a:off x="8142288" y="179507"/>
            <a:ext cx="726450" cy="685800"/>
          </a:xfrm>
          <a:prstGeom prst="rect">
            <a:avLst/>
          </a:prstGeom>
        </p:spPr>
      </p:pic>
      <p:sp>
        <p:nvSpPr>
          <p:cNvPr id="8" name="Title 2">
            <a:extLst>
              <a:ext uri="{FF2B5EF4-FFF2-40B4-BE49-F238E27FC236}">
                <a16:creationId xmlns:a16="http://schemas.microsoft.com/office/drawing/2014/main" id="{C820FDED-80F8-4E03-8BAF-10A63AE6B7E3}"/>
              </a:ext>
            </a:extLst>
          </p:cNvPr>
          <p:cNvSpPr txBox="1">
            <a:spLocks/>
          </p:cNvSpPr>
          <p:nvPr/>
        </p:nvSpPr>
        <p:spPr>
          <a:xfrm>
            <a:off x="21900" y="246207"/>
            <a:ext cx="8425228" cy="1083529"/>
          </a:xfrm>
          <a:prstGeom prst="rect">
            <a:avLst/>
          </a:prstGeom>
        </p:spPr>
        <p:txBody>
          <a:bodyPr>
            <a:noAutofit/>
          </a:bodyPr>
          <a:lstStyle>
            <a:lvl1pPr algn="l" defTabSz="457200" rtl="0" eaLnBrk="1" latinLnBrk="0" hangingPunct="1">
              <a:spcBef>
                <a:spcPct val="0"/>
              </a:spcBef>
              <a:buNone/>
              <a:defRPr sz="3200" kern="1200" baseline="0">
                <a:solidFill>
                  <a:schemeClr val="bg1">
                    <a:lumMod val="50000"/>
                  </a:schemeClr>
                </a:solidFill>
                <a:latin typeface="Arial"/>
                <a:ea typeface="+mj-ea"/>
                <a:cs typeface="Arial"/>
              </a:defRPr>
            </a:lvl1pPr>
          </a:lstStyle>
          <a:p>
            <a:r>
              <a:rPr lang="en-US" b="1" dirty="0">
                <a:solidFill>
                  <a:schemeClr val="tx1"/>
                </a:solidFill>
                <a:latin typeface="Amasis MT Pro Black" panose="02040A04050005020304" pitchFamily="18" charset="0"/>
              </a:rPr>
              <a:t>Exercise 5 – Create a </a:t>
            </a:r>
            <a:r>
              <a:rPr lang="en-US" b="1" dirty="0" err="1">
                <a:solidFill>
                  <a:schemeClr val="tx1"/>
                </a:solidFill>
                <a:latin typeface="Amasis MT Pro Black" panose="02040A04050005020304" pitchFamily="18" charset="0"/>
              </a:rPr>
              <a:t>Booklink</a:t>
            </a:r>
            <a:r>
              <a:rPr lang="en-US" b="1" dirty="0">
                <a:solidFill>
                  <a:schemeClr val="tx1"/>
                </a:solidFill>
                <a:latin typeface="Amasis MT Pro Black" panose="02040A04050005020304" pitchFamily="18" charset="0"/>
              </a:rPr>
              <a:t> view (HTML File)</a:t>
            </a:r>
            <a:endParaRPr lang="en-SG" b="1"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9745170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B0061E-DDB8-4170-B7E2-B8D7CE83F987}"/>
              </a:ext>
            </a:extLst>
          </p:cNvPr>
          <p:cNvSpPr>
            <a:spLocks noGrp="1"/>
          </p:cNvSpPr>
          <p:nvPr>
            <p:ph type="sldNum" sz="quarter" idx="12"/>
          </p:nvPr>
        </p:nvSpPr>
        <p:spPr/>
        <p:txBody>
          <a:bodyPr/>
          <a:lstStyle/>
          <a:p>
            <a:fld id="{6767FADE-2612-3649-B495-F644A23F288B}" type="slidenum">
              <a:rPr lang="en-US" smtClean="0"/>
              <a:pPr/>
              <a:t>71</a:t>
            </a:fld>
            <a:endParaRPr lang="en-US"/>
          </a:p>
        </p:txBody>
      </p:sp>
      <p:sp>
        <p:nvSpPr>
          <p:cNvPr id="4" name="Content Placeholder 3">
            <a:extLst>
              <a:ext uri="{FF2B5EF4-FFF2-40B4-BE49-F238E27FC236}">
                <a16:creationId xmlns:a16="http://schemas.microsoft.com/office/drawing/2014/main" id="{82650976-075D-4B2E-AF6E-68DF1B1A27DE}"/>
              </a:ext>
            </a:extLst>
          </p:cNvPr>
          <p:cNvSpPr>
            <a:spLocks noGrp="1"/>
          </p:cNvSpPr>
          <p:nvPr>
            <p:ph sz="quarter" idx="13"/>
          </p:nvPr>
        </p:nvSpPr>
        <p:spPr>
          <a:xfrm>
            <a:off x="665164" y="1651000"/>
            <a:ext cx="4126756" cy="3759200"/>
          </a:xfrm>
        </p:spPr>
        <p:txBody>
          <a:bodyPr/>
          <a:lstStyle/>
          <a:p>
            <a:pPr marL="457200" indent="-457200">
              <a:buFont typeface="+mj-lt"/>
              <a:buAutoNum type="arabicParenR" startAt="3"/>
            </a:pPr>
            <a:r>
              <a:rPr lang="en-US" sz="2000" dirty="0"/>
              <a:t>Add a table in view_all.html to display 2 items in </a:t>
            </a:r>
            <a:r>
              <a:rPr lang="en-US" sz="2000" dirty="0" err="1"/>
              <a:t>booklink</a:t>
            </a:r>
            <a:r>
              <a:rPr lang="en-US" sz="2000" dirty="0"/>
              <a:t> as shown.</a:t>
            </a:r>
            <a:endParaRPr lang="en-SG" sz="2000" dirty="0"/>
          </a:p>
        </p:txBody>
      </p:sp>
      <p:pic>
        <p:nvPicPr>
          <p:cNvPr id="6" name="Picture 5">
            <a:extLst>
              <a:ext uri="{FF2B5EF4-FFF2-40B4-BE49-F238E27FC236}">
                <a16:creationId xmlns:a16="http://schemas.microsoft.com/office/drawing/2014/main" id="{C8C71952-29DD-4D92-B86E-4CCFEF5CA3CD}"/>
              </a:ext>
            </a:extLst>
          </p:cNvPr>
          <p:cNvPicPr>
            <a:picLocks noChangeAspect="1"/>
          </p:cNvPicPr>
          <p:nvPr/>
        </p:nvPicPr>
        <p:blipFill>
          <a:blip r:embed="rId3"/>
          <a:stretch>
            <a:fillRect/>
          </a:stretch>
        </p:blipFill>
        <p:spPr>
          <a:xfrm>
            <a:off x="1237879" y="3168650"/>
            <a:ext cx="2981325" cy="2038350"/>
          </a:xfrm>
          <a:prstGeom prst="rect">
            <a:avLst/>
          </a:prstGeom>
          <a:ln>
            <a:solidFill>
              <a:schemeClr val="tx1"/>
            </a:solidFill>
          </a:ln>
        </p:spPr>
      </p:pic>
      <p:pic>
        <p:nvPicPr>
          <p:cNvPr id="9" name="Picture 8">
            <a:extLst>
              <a:ext uri="{FF2B5EF4-FFF2-40B4-BE49-F238E27FC236}">
                <a16:creationId xmlns:a16="http://schemas.microsoft.com/office/drawing/2014/main" id="{A12056F7-981A-4446-8254-2E1CA7354FA9}"/>
              </a:ext>
            </a:extLst>
          </p:cNvPr>
          <p:cNvPicPr/>
          <p:nvPr/>
        </p:nvPicPr>
        <p:blipFill>
          <a:blip r:embed="rId4"/>
          <a:stretch>
            <a:fillRect/>
          </a:stretch>
        </p:blipFill>
        <p:spPr>
          <a:xfrm>
            <a:off x="8142288" y="179507"/>
            <a:ext cx="726450" cy="685800"/>
          </a:xfrm>
          <a:prstGeom prst="rect">
            <a:avLst/>
          </a:prstGeom>
        </p:spPr>
      </p:pic>
      <p:pic>
        <p:nvPicPr>
          <p:cNvPr id="8" name="Picture 7">
            <a:extLst>
              <a:ext uri="{FF2B5EF4-FFF2-40B4-BE49-F238E27FC236}">
                <a16:creationId xmlns:a16="http://schemas.microsoft.com/office/drawing/2014/main" id="{CB8FA3F1-6655-4B0B-A09D-2571F018ECFB}"/>
              </a:ext>
            </a:extLst>
          </p:cNvPr>
          <p:cNvPicPr>
            <a:picLocks noChangeAspect="1"/>
          </p:cNvPicPr>
          <p:nvPr/>
        </p:nvPicPr>
        <p:blipFill>
          <a:blip r:embed="rId5"/>
          <a:stretch>
            <a:fillRect/>
          </a:stretch>
        </p:blipFill>
        <p:spPr>
          <a:xfrm>
            <a:off x="4829284" y="1299899"/>
            <a:ext cx="3313004" cy="4461402"/>
          </a:xfrm>
          <a:prstGeom prst="rect">
            <a:avLst/>
          </a:prstGeom>
          <a:ln>
            <a:solidFill>
              <a:schemeClr val="tx1"/>
            </a:solidFill>
          </a:ln>
        </p:spPr>
      </p:pic>
      <p:sp>
        <p:nvSpPr>
          <p:cNvPr id="10" name="Title 2">
            <a:extLst>
              <a:ext uri="{FF2B5EF4-FFF2-40B4-BE49-F238E27FC236}">
                <a16:creationId xmlns:a16="http://schemas.microsoft.com/office/drawing/2014/main" id="{B957CE59-F48C-4313-8FA6-A8097B0B0BA8}"/>
              </a:ext>
            </a:extLst>
          </p:cNvPr>
          <p:cNvSpPr txBox="1">
            <a:spLocks/>
          </p:cNvSpPr>
          <p:nvPr/>
        </p:nvSpPr>
        <p:spPr>
          <a:xfrm>
            <a:off x="21900" y="246207"/>
            <a:ext cx="8425228" cy="1083529"/>
          </a:xfrm>
          <a:prstGeom prst="rect">
            <a:avLst/>
          </a:prstGeom>
        </p:spPr>
        <p:txBody>
          <a:bodyPr>
            <a:noAutofit/>
          </a:bodyPr>
          <a:lstStyle>
            <a:lvl1pPr algn="l" defTabSz="457200" rtl="0" eaLnBrk="1" latinLnBrk="0" hangingPunct="1">
              <a:spcBef>
                <a:spcPct val="0"/>
              </a:spcBef>
              <a:buNone/>
              <a:defRPr sz="3200" kern="1200" baseline="0">
                <a:solidFill>
                  <a:schemeClr val="bg1">
                    <a:lumMod val="50000"/>
                  </a:schemeClr>
                </a:solidFill>
                <a:latin typeface="Arial"/>
                <a:ea typeface="+mj-ea"/>
                <a:cs typeface="Arial"/>
              </a:defRPr>
            </a:lvl1pPr>
          </a:lstStyle>
          <a:p>
            <a:r>
              <a:rPr lang="en-US" b="1" dirty="0">
                <a:solidFill>
                  <a:schemeClr val="tx1"/>
                </a:solidFill>
                <a:latin typeface="Amasis MT Pro Black" panose="02040A04050005020304" pitchFamily="18" charset="0"/>
              </a:rPr>
              <a:t>Exercise 5 – Create a </a:t>
            </a:r>
            <a:r>
              <a:rPr lang="en-US" b="1" dirty="0" err="1">
                <a:solidFill>
                  <a:schemeClr val="tx1"/>
                </a:solidFill>
                <a:latin typeface="Amasis MT Pro Black" panose="02040A04050005020304" pitchFamily="18" charset="0"/>
              </a:rPr>
              <a:t>Booklink</a:t>
            </a:r>
            <a:r>
              <a:rPr lang="en-US" b="1" dirty="0">
                <a:solidFill>
                  <a:schemeClr val="tx1"/>
                </a:solidFill>
                <a:latin typeface="Amasis MT Pro Black" panose="02040A04050005020304" pitchFamily="18" charset="0"/>
              </a:rPr>
              <a:t> view</a:t>
            </a:r>
            <a:endParaRPr lang="en-SG" b="1"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27752179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CAD4CD-30B2-4D59-816A-D0727EFAFA25}"/>
              </a:ext>
            </a:extLst>
          </p:cNvPr>
          <p:cNvSpPr>
            <a:spLocks noGrp="1"/>
          </p:cNvSpPr>
          <p:nvPr>
            <p:ph type="sldNum" sz="quarter" idx="12"/>
          </p:nvPr>
        </p:nvSpPr>
        <p:spPr/>
        <p:txBody>
          <a:bodyPr/>
          <a:lstStyle/>
          <a:p>
            <a:fld id="{6767FADE-2612-3649-B495-F644A23F288B}" type="slidenum">
              <a:rPr lang="en-US" smtClean="0"/>
              <a:pPr/>
              <a:t>72</a:t>
            </a:fld>
            <a:endParaRPr lang="en-US"/>
          </a:p>
        </p:txBody>
      </p:sp>
      <p:sp>
        <p:nvSpPr>
          <p:cNvPr id="4" name="Content Placeholder 3">
            <a:extLst>
              <a:ext uri="{FF2B5EF4-FFF2-40B4-BE49-F238E27FC236}">
                <a16:creationId xmlns:a16="http://schemas.microsoft.com/office/drawing/2014/main" id="{F01160B3-5900-4D89-A14F-2A7CEC01E577}"/>
              </a:ext>
            </a:extLst>
          </p:cNvPr>
          <p:cNvSpPr>
            <a:spLocks noGrp="1"/>
          </p:cNvSpPr>
          <p:nvPr>
            <p:ph sz="quarter" idx="13"/>
          </p:nvPr>
        </p:nvSpPr>
        <p:spPr>
          <a:xfrm>
            <a:off x="482154" y="1087474"/>
            <a:ext cx="7477125" cy="3759200"/>
          </a:xfrm>
        </p:spPr>
        <p:txBody>
          <a:bodyPr/>
          <a:lstStyle/>
          <a:p>
            <a:r>
              <a:rPr lang="en-US" sz="2000" dirty="0">
                <a:latin typeface="Amasis MT Pro" panose="02040504050005020304" pitchFamily="18" charset="0"/>
              </a:rPr>
              <a:t>Include images into the project and modify </a:t>
            </a:r>
            <a:r>
              <a:rPr lang="en-US" sz="2000" b="1" dirty="0">
                <a:latin typeface="Amasis MT Pro" panose="02040504050005020304" pitchFamily="18" charset="0"/>
              </a:rPr>
              <a:t>view_all.html </a:t>
            </a:r>
            <a:r>
              <a:rPr lang="en-US" sz="2000" dirty="0">
                <a:latin typeface="Amasis MT Pro" panose="02040504050005020304" pitchFamily="18" charset="0"/>
              </a:rPr>
              <a:t>so that the page for </a:t>
            </a:r>
            <a:r>
              <a:rPr lang="en-US" sz="2000" dirty="0" err="1">
                <a:latin typeface="Amasis MT Pro" panose="02040504050005020304" pitchFamily="18" charset="0"/>
              </a:rPr>
              <a:t>Booklink</a:t>
            </a:r>
            <a:r>
              <a:rPr lang="en-US" sz="2000" dirty="0">
                <a:latin typeface="Amasis MT Pro" panose="02040504050005020304" pitchFamily="18" charset="0"/>
              </a:rPr>
              <a:t> will display the item details with images as shown below when we visit the URL: </a:t>
            </a:r>
            <a:r>
              <a:rPr lang="en-US" sz="2000" dirty="0">
                <a:latin typeface="Amasis MT Pro" panose="02040504050005020304" pitchFamily="18" charset="0"/>
                <a:hlinkClick r:id="rId2"/>
              </a:rPr>
              <a:t>http://localhost:8080/all</a:t>
            </a:r>
            <a:r>
              <a:rPr lang="en-US" sz="2000" dirty="0">
                <a:latin typeface="Amasis MT Pro" panose="02040504050005020304" pitchFamily="18" charset="0"/>
              </a:rPr>
              <a:t> </a:t>
            </a:r>
            <a:endParaRPr lang="en-SG" sz="2000" dirty="0">
              <a:latin typeface="Amasis MT Pro" panose="02040504050005020304" pitchFamily="18" charset="0"/>
            </a:endParaRPr>
          </a:p>
        </p:txBody>
      </p:sp>
      <p:pic>
        <p:nvPicPr>
          <p:cNvPr id="5" name="Picture 4">
            <a:extLst>
              <a:ext uri="{FF2B5EF4-FFF2-40B4-BE49-F238E27FC236}">
                <a16:creationId xmlns:a16="http://schemas.microsoft.com/office/drawing/2014/main" id="{E8D7B513-883E-4E69-BD08-E50EC0C482DD}"/>
              </a:ext>
            </a:extLst>
          </p:cNvPr>
          <p:cNvPicPr>
            <a:picLocks noChangeAspect="1"/>
          </p:cNvPicPr>
          <p:nvPr/>
        </p:nvPicPr>
        <p:blipFill>
          <a:blip r:embed="rId3"/>
          <a:stretch>
            <a:fillRect/>
          </a:stretch>
        </p:blipFill>
        <p:spPr>
          <a:xfrm>
            <a:off x="1563896" y="3067835"/>
            <a:ext cx="5313642" cy="3130952"/>
          </a:xfrm>
          <a:prstGeom prst="rect">
            <a:avLst/>
          </a:prstGeom>
          <a:ln>
            <a:solidFill>
              <a:schemeClr val="tx1"/>
            </a:solidFill>
          </a:ln>
        </p:spPr>
      </p:pic>
      <p:pic>
        <p:nvPicPr>
          <p:cNvPr id="6" name="Picture 5">
            <a:extLst>
              <a:ext uri="{FF2B5EF4-FFF2-40B4-BE49-F238E27FC236}">
                <a16:creationId xmlns:a16="http://schemas.microsoft.com/office/drawing/2014/main" id="{11B51588-485F-4922-864E-4D3C0D6D76FE}"/>
              </a:ext>
            </a:extLst>
          </p:cNvPr>
          <p:cNvPicPr/>
          <p:nvPr/>
        </p:nvPicPr>
        <p:blipFill>
          <a:blip r:embed="rId4"/>
          <a:stretch>
            <a:fillRect/>
          </a:stretch>
        </p:blipFill>
        <p:spPr>
          <a:xfrm>
            <a:off x="8142288" y="179507"/>
            <a:ext cx="726450" cy="685800"/>
          </a:xfrm>
          <a:prstGeom prst="rect">
            <a:avLst/>
          </a:prstGeom>
        </p:spPr>
      </p:pic>
      <p:sp>
        <p:nvSpPr>
          <p:cNvPr id="9" name="Title 2">
            <a:extLst>
              <a:ext uri="{FF2B5EF4-FFF2-40B4-BE49-F238E27FC236}">
                <a16:creationId xmlns:a16="http://schemas.microsoft.com/office/drawing/2014/main" id="{1423530B-A5FD-4DB6-A643-EE8DD2162BCA}"/>
              </a:ext>
            </a:extLst>
          </p:cNvPr>
          <p:cNvSpPr txBox="1">
            <a:spLocks/>
          </p:cNvSpPr>
          <p:nvPr/>
        </p:nvSpPr>
        <p:spPr>
          <a:xfrm>
            <a:off x="21900" y="246207"/>
            <a:ext cx="8425228" cy="1083529"/>
          </a:xfrm>
          <a:prstGeom prst="rect">
            <a:avLst/>
          </a:prstGeom>
        </p:spPr>
        <p:txBody>
          <a:bodyPr>
            <a:noAutofit/>
          </a:bodyPr>
          <a:lstStyle>
            <a:lvl1pPr algn="l" defTabSz="457200" rtl="0" eaLnBrk="1" latinLnBrk="0" hangingPunct="1">
              <a:spcBef>
                <a:spcPct val="0"/>
              </a:spcBef>
              <a:buNone/>
              <a:defRPr sz="3200" kern="1200" baseline="0">
                <a:solidFill>
                  <a:schemeClr val="bg1">
                    <a:lumMod val="50000"/>
                  </a:schemeClr>
                </a:solidFill>
                <a:latin typeface="Arial"/>
                <a:ea typeface="+mj-ea"/>
                <a:cs typeface="Arial"/>
              </a:defRPr>
            </a:lvl1pPr>
          </a:lstStyle>
          <a:p>
            <a:r>
              <a:rPr lang="en-US" b="1" dirty="0">
                <a:solidFill>
                  <a:schemeClr val="tx1"/>
                </a:solidFill>
                <a:latin typeface="Amasis MT Pro Black" panose="02040A04050005020304" pitchFamily="18" charset="0"/>
              </a:rPr>
              <a:t>Exercise 5 – Book link Images</a:t>
            </a:r>
            <a:endParaRPr lang="en-SG" b="1"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18101098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845AF-220C-4CA1-A417-C02313C12330}"/>
              </a:ext>
            </a:extLst>
          </p:cNvPr>
          <p:cNvSpPr>
            <a:spLocks noGrp="1"/>
          </p:cNvSpPr>
          <p:nvPr>
            <p:ph type="sldNum" sz="quarter" idx="12"/>
          </p:nvPr>
        </p:nvSpPr>
        <p:spPr/>
        <p:txBody>
          <a:bodyPr/>
          <a:lstStyle/>
          <a:p>
            <a:fld id="{6767FADE-2612-3649-B495-F644A23F288B}" type="slidenum">
              <a:rPr lang="en-US" smtClean="0"/>
              <a:pPr/>
              <a:t>73</a:t>
            </a:fld>
            <a:endParaRPr lang="en-US"/>
          </a:p>
        </p:txBody>
      </p:sp>
      <p:sp>
        <p:nvSpPr>
          <p:cNvPr id="4" name="Content Placeholder 3">
            <a:extLst>
              <a:ext uri="{FF2B5EF4-FFF2-40B4-BE49-F238E27FC236}">
                <a16:creationId xmlns:a16="http://schemas.microsoft.com/office/drawing/2014/main" id="{96480028-86DE-4688-B129-534EFC2EEEC0}"/>
              </a:ext>
            </a:extLst>
          </p:cNvPr>
          <p:cNvSpPr>
            <a:spLocks noGrp="1"/>
          </p:cNvSpPr>
          <p:nvPr>
            <p:ph sz="quarter" idx="13"/>
          </p:nvPr>
        </p:nvSpPr>
        <p:spPr>
          <a:xfrm>
            <a:off x="531999" y="1167295"/>
            <a:ext cx="4193915" cy="4569047"/>
          </a:xfrm>
        </p:spPr>
        <p:txBody>
          <a:bodyPr/>
          <a:lstStyle/>
          <a:p>
            <a:r>
              <a:rPr lang="en-US" dirty="0">
                <a:latin typeface="Amasis MT Pro" panose="02040504050005020304" pitchFamily="18" charset="0"/>
              </a:rPr>
              <a:t>Images can be included in the application in the </a:t>
            </a:r>
            <a:r>
              <a:rPr lang="en-US" b="1" dirty="0">
                <a:latin typeface="Amasis MT Pro" panose="02040504050005020304" pitchFamily="18" charset="0"/>
              </a:rPr>
              <a:t>static</a:t>
            </a:r>
            <a:r>
              <a:rPr lang="en-US" dirty="0">
                <a:latin typeface="Amasis MT Pro" panose="02040504050005020304" pitchFamily="18" charset="0"/>
              </a:rPr>
              <a:t> folder under </a:t>
            </a:r>
            <a:r>
              <a:rPr lang="en-US" b="1" dirty="0" err="1">
                <a:latin typeface="Amasis MT Pro" panose="02040504050005020304" pitchFamily="18" charset="0"/>
              </a:rPr>
              <a:t>src</a:t>
            </a:r>
            <a:r>
              <a:rPr lang="en-US" b="1" dirty="0">
                <a:latin typeface="Amasis MT Pro" panose="02040504050005020304" pitchFamily="18" charset="0"/>
              </a:rPr>
              <a:t>/main/resources</a:t>
            </a:r>
            <a:r>
              <a:rPr lang="en-US" dirty="0">
                <a:latin typeface="Amasis MT Pro" panose="02040504050005020304" pitchFamily="18" charset="0"/>
              </a:rPr>
              <a:t>.</a:t>
            </a:r>
          </a:p>
          <a:p>
            <a:endParaRPr lang="en-US" dirty="0">
              <a:latin typeface="Amasis MT Pro" panose="02040504050005020304" pitchFamily="18" charset="0"/>
            </a:endParaRPr>
          </a:p>
          <a:p>
            <a:r>
              <a:rPr lang="en-US" dirty="0">
                <a:latin typeface="Amasis MT Pro" panose="02040504050005020304" pitchFamily="18" charset="0"/>
              </a:rPr>
              <a:t>Typically, we create a folder named </a:t>
            </a:r>
            <a:r>
              <a:rPr lang="en-US" b="1" dirty="0">
                <a:latin typeface="Amasis MT Pro" panose="02040504050005020304" pitchFamily="18" charset="0"/>
              </a:rPr>
              <a:t>images</a:t>
            </a:r>
            <a:r>
              <a:rPr lang="en-US" dirty="0">
                <a:latin typeface="Amasis MT Pro" panose="02040504050005020304" pitchFamily="18" charset="0"/>
              </a:rPr>
              <a:t> inside the static folder to organize the files better as we will be including </a:t>
            </a:r>
            <a:r>
              <a:rPr lang="en-US" dirty="0" err="1">
                <a:latin typeface="Amasis MT Pro" panose="02040504050005020304" pitchFamily="18" charset="0"/>
              </a:rPr>
              <a:t>css</a:t>
            </a:r>
            <a:r>
              <a:rPr lang="en-US" dirty="0">
                <a:latin typeface="Amasis MT Pro" panose="02040504050005020304" pitchFamily="18" charset="0"/>
              </a:rPr>
              <a:t> and </a:t>
            </a:r>
            <a:r>
              <a:rPr lang="en-US" dirty="0" err="1">
                <a:latin typeface="Amasis MT Pro" panose="02040504050005020304" pitchFamily="18" charset="0"/>
              </a:rPr>
              <a:t>js</a:t>
            </a:r>
            <a:r>
              <a:rPr lang="en-US" dirty="0">
                <a:latin typeface="Amasis MT Pro" panose="02040504050005020304" pitchFamily="18" charset="0"/>
              </a:rPr>
              <a:t> files later.</a:t>
            </a:r>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D1FA9ED3-BAB8-48AC-B10A-2822DE332255}"/>
              </a:ext>
            </a:extLst>
          </p:cNvPr>
          <p:cNvPicPr>
            <a:picLocks noChangeAspect="1"/>
          </p:cNvPicPr>
          <p:nvPr/>
        </p:nvPicPr>
        <p:blipFill>
          <a:blip r:embed="rId2"/>
          <a:stretch>
            <a:fillRect/>
          </a:stretch>
        </p:blipFill>
        <p:spPr>
          <a:xfrm>
            <a:off x="5460858" y="1167295"/>
            <a:ext cx="2986270" cy="4726610"/>
          </a:xfrm>
          <a:prstGeom prst="rect">
            <a:avLst/>
          </a:prstGeom>
          <a:ln>
            <a:solidFill>
              <a:schemeClr val="tx1"/>
            </a:solidFill>
          </a:ln>
        </p:spPr>
      </p:pic>
      <p:sp>
        <p:nvSpPr>
          <p:cNvPr id="6" name="Rectangle 5">
            <a:extLst>
              <a:ext uri="{FF2B5EF4-FFF2-40B4-BE49-F238E27FC236}">
                <a16:creationId xmlns:a16="http://schemas.microsoft.com/office/drawing/2014/main" id="{2CF868F5-93A5-4E3C-858C-544909A927FC}"/>
              </a:ext>
            </a:extLst>
          </p:cNvPr>
          <p:cNvSpPr/>
          <p:nvPr/>
        </p:nvSpPr>
        <p:spPr>
          <a:xfrm>
            <a:off x="5717894" y="2673752"/>
            <a:ext cx="1662434" cy="75524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9" name="Title 2">
            <a:extLst>
              <a:ext uri="{FF2B5EF4-FFF2-40B4-BE49-F238E27FC236}">
                <a16:creationId xmlns:a16="http://schemas.microsoft.com/office/drawing/2014/main" id="{0AC3C9CF-3E02-4B6A-BA36-A151FD7B592E}"/>
              </a:ext>
            </a:extLst>
          </p:cNvPr>
          <p:cNvSpPr txBox="1">
            <a:spLocks/>
          </p:cNvSpPr>
          <p:nvPr/>
        </p:nvSpPr>
        <p:spPr>
          <a:xfrm>
            <a:off x="21900" y="246207"/>
            <a:ext cx="8425228" cy="1083529"/>
          </a:xfrm>
          <a:prstGeom prst="rect">
            <a:avLst/>
          </a:prstGeom>
        </p:spPr>
        <p:txBody>
          <a:bodyPr>
            <a:noAutofit/>
          </a:bodyPr>
          <a:lstStyle>
            <a:lvl1pPr algn="l" defTabSz="457200" rtl="0" eaLnBrk="1" latinLnBrk="0" hangingPunct="1">
              <a:spcBef>
                <a:spcPct val="0"/>
              </a:spcBef>
              <a:buNone/>
              <a:defRPr sz="3200" kern="1200" baseline="0">
                <a:solidFill>
                  <a:schemeClr val="bg1">
                    <a:lumMod val="50000"/>
                  </a:schemeClr>
                </a:solidFill>
                <a:latin typeface="Arial"/>
                <a:ea typeface="+mj-ea"/>
                <a:cs typeface="Arial"/>
              </a:defRPr>
            </a:lvl1pPr>
          </a:lstStyle>
          <a:p>
            <a:r>
              <a:rPr lang="en-US" b="1" dirty="0">
                <a:solidFill>
                  <a:schemeClr val="tx1"/>
                </a:solidFill>
                <a:latin typeface="Amasis MT Pro Black" panose="02040A04050005020304" pitchFamily="18" charset="0"/>
              </a:rPr>
              <a:t>Exercise 5 – Including Images</a:t>
            </a:r>
            <a:endParaRPr lang="en-SG" b="1"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1604242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FD1CD4-89EA-4223-80E5-29FE619B9C5D}"/>
              </a:ext>
            </a:extLst>
          </p:cNvPr>
          <p:cNvSpPr>
            <a:spLocks noGrp="1"/>
          </p:cNvSpPr>
          <p:nvPr>
            <p:ph type="sldNum" sz="quarter" idx="12"/>
          </p:nvPr>
        </p:nvSpPr>
        <p:spPr/>
        <p:txBody>
          <a:bodyPr/>
          <a:lstStyle/>
          <a:p>
            <a:fld id="{6767FADE-2612-3649-B495-F644A23F288B}" type="slidenum">
              <a:rPr lang="en-US" smtClean="0"/>
              <a:pPr/>
              <a:t>74</a:t>
            </a:fld>
            <a:endParaRPr lang="en-US"/>
          </a:p>
        </p:txBody>
      </p:sp>
      <p:sp>
        <p:nvSpPr>
          <p:cNvPr id="4" name="Content Placeholder 3">
            <a:extLst>
              <a:ext uri="{FF2B5EF4-FFF2-40B4-BE49-F238E27FC236}">
                <a16:creationId xmlns:a16="http://schemas.microsoft.com/office/drawing/2014/main" id="{356B7208-A40F-43DC-85E8-211B924808D1}"/>
              </a:ext>
            </a:extLst>
          </p:cNvPr>
          <p:cNvSpPr>
            <a:spLocks noGrp="1"/>
          </p:cNvSpPr>
          <p:nvPr>
            <p:ph sz="quarter" idx="13"/>
          </p:nvPr>
        </p:nvSpPr>
        <p:spPr>
          <a:xfrm>
            <a:off x="665163" y="1651000"/>
            <a:ext cx="4624467" cy="3759200"/>
          </a:xfrm>
        </p:spPr>
        <p:txBody>
          <a:bodyPr/>
          <a:lstStyle/>
          <a:p>
            <a:pPr marL="457200" indent="-457200">
              <a:buFont typeface="+mj-lt"/>
              <a:buAutoNum type="arabicParenR"/>
            </a:pPr>
            <a:r>
              <a:rPr lang="en-US" dirty="0">
                <a:latin typeface="Amasis MT Pro" panose="02040504050005020304" pitchFamily="18" charset="0"/>
              </a:rPr>
              <a:t>Create a folder named </a:t>
            </a:r>
            <a:r>
              <a:rPr lang="en-US" b="1" dirty="0">
                <a:latin typeface="Amasis MT Pro" panose="02040504050005020304" pitchFamily="18" charset="0"/>
              </a:rPr>
              <a:t>images</a:t>
            </a:r>
            <a:r>
              <a:rPr lang="en-US" dirty="0">
                <a:latin typeface="Amasis MT Pro" panose="02040504050005020304" pitchFamily="18" charset="0"/>
              </a:rPr>
              <a:t> inside the </a:t>
            </a:r>
            <a:r>
              <a:rPr lang="en-US" b="1" dirty="0">
                <a:latin typeface="Amasis MT Pro" panose="02040504050005020304" pitchFamily="18" charset="0"/>
              </a:rPr>
              <a:t>static</a:t>
            </a:r>
            <a:r>
              <a:rPr lang="en-US" dirty="0">
                <a:latin typeface="Amasis MT Pro" panose="02040504050005020304" pitchFamily="18" charset="0"/>
              </a:rPr>
              <a:t> folder as shown. </a:t>
            </a:r>
          </a:p>
          <a:p>
            <a:pPr marL="457200" indent="-457200">
              <a:buFont typeface="+mj-lt"/>
              <a:buAutoNum type="arabicParenR"/>
            </a:pPr>
            <a:endParaRPr lang="en-US" dirty="0">
              <a:latin typeface="Amasis MT Pro" panose="02040504050005020304" pitchFamily="18" charset="0"/>
            </a:endParaRPr>
          </a:p>
          <a:p>
            <a:pPr marL="457200" indent="-457200">
              <a:buFont typeface="+mj-lt"/>
              <a:buAutoNum type="arabicParenR"/>
            </a:pPr>
            <a:r>
              <a:rPr lang="en-US" dirty="0">
                <a:latin typeface="Amasis MT Pro" panose="02040504050005020304" pitchFamily="18" charset="0"/>
              </a:rPr>
              <a:t>Copy the images provided to you and place them in the images folder. </a:t>
            </a:r>
          </a:p>
          <a:p>
            <a:pPr marL="0" indent="0">
              <a:buNone/>
            </a:pPr>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9E2CCEF3-AB9F-419F-9C3C-AF3143404705}"/>
              </a:ext>
            </a:extLst>
          </p:cNvPr>
          <p:cNvPicPr>
            <a:picLocks noChangeAspect="1"/>
          </p:cNvPicPr>
          <p:nvPr/>
        </p:nvPicPr>
        <p:blipFill>
          <a:blip r:embed="rId2"/>
          <a:stretch>
            <a:fillRect/>
          </a:stretch>
        </p:blipFill>
        <p:spPr>
          <a:xfrm>
            <a:off x="5460858" y="1167295"/>
            <a:ext cx="2986270" cy="4726610"/>
          </a:xfrm>
          <a:prstGeom prst="rect">
            <a:avLst/>
          </a:prstGeom>
          <a:ln>
            <a:solidFill>
              <a:schemeClr val="tx1"/>
            </a:solidFill>
          </a:ln>
        </p:spPr>
      </p:pic>
      <p:sp>
        <p:nvSpPr>
          <p:cNvPr id="6" name="Rectangle 5">
            <a:extLst>
              <a:ext uri="{FF2B5EF4-FFF2-40B4-BE49-F238E27FC236}">
                <a16:creationId xmlns:a16="http://schemas.microsoft.com/office/drawing/2014/main" id="{5D395BA9-6147-4857-AA54-559032BA1338}"/>
              </a:ext>
            </a:extLst>
          </p:cNvPr>
          <p:cNvSpPr/>
          <p:nvPr/>
        </p:nvSpPr>
        <p:spPr>
          <a:xfrm>
            <a:off x="5717894" y="2673752"/>
            <a:ext cx="1662434" cy="75524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7" name="Picture 6">
            <a:extLst>
              <a:ext uri="{FF2B5EF4-FFF2-40B4-BE49-F238E27FC236}">
                <a16:creationId xmlns:a16="http://schemas.microsoft.com/office/drawing/2014/main" id="{491150F9-5689-4D0B-A06C-B5E1646FCF2D}"/>
              </a:ext>
            </a:extLst>
          </p:cNvPr>
          <p:cNvPicPr/>
          <p:nvPr/>
        </p:nvPicPr>
        <p:blipFill>
          <a:blip r:embed="rId3"/>
          <a:stretch>
            <a:fillRect/>
          </a:stretch>
        </p:blipFill>
        <p:spPr>
          <a:xfrm>
            <a:off x="8142288" y="179507"/>
            <a:ext cx="726450" cy="685800"/>
          </a:xfrm>
          <a:prstGeom prst="rect">
            <a:avLst/>
          </a:prstGeom>
        </p:spPr>
      </p:pic>
      <p:sp>
        <p:nvSpPr>
          <p:cNvPr id="10" name="Title 2">
            <a:extLst>
              <a:ext uri="{FF2B5EF4-FFF2-40B4-BE49-F238E27FC236}">
                <a16:creationId xmlns:a16="http://schemas.microsoft.com/office/drawing/2014/main" id="{303ADC4A-02E3-4036-8364-2E5D2FF27CBB}"/>
              </a:ext>
            </a:extLst>
          </p:cNvPr>
          <p:cNvSpPr txBox="1">
            <a:spLocks/>
          </p:cNvSpPr>
          <p:nvPr/>
        </p:nvSpPr>
        <p:spPr>
          <a:xfrm>
            <a:off x="21900" y="246207"/>
            <a:ext cx="8425228" cy="1083529"/>
          </a:xfrm>
          <a:prstGeom prst="rect">
            <a:avLst/>
          </a:prstGeom>
        </p:spPr>
        <p:txBody>
          <a:bodyPr>
            <a:noAutofit/>
          </a:bodyPr>
          <a:lstStyle>
            <a:lvl1pPr algn="l" defTabSz="457200" rtl="0" eaLnBrk="1" latinLnBrk="0" hangingPunct="1">
              <a:spcBef>
                <a:spcPct val="0"/>
              </a:spcBef>
              <a:buNone/>
              <a:defRPr sz="3200" kern="1200" baseline="0">
                <a:solidFill>
                  <a:schemeClr val="bg1">
                    <a:lumMod val="50000"/>
                  </a:schemeClr>
                </a:solidFill>
                <a:latin typeface="Arial"/>
                <a:ea typeface="+mj-ea"/>
                <a:cs typeface="Arial"/>
              </a:defRPr>
            </a:lvl1pPr>
          </a:lstStyle>
          <a:p>
            <a:r>
              <a:rPr lang="en-US" b="1" dirty="0">
                <a:solidFill>
                  <a:schemeClr val="tx1"/>
                </a:solidFill>
                <a:latin typeface="Amasis MT Pro Black" panose="02040A04050005020304" pitchFamily="18" charset="0"/>
              </a:rPr>
              <a:t>Exercise 5 – Book link Images</a:t>
            </a:r>
            <a:endParaRPr lang="en-SG" b="1"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2659992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FD1CD4-89EA-4223-80E5-29FE619B9C5D}"/>
              </a:ext>
            </a:extLst>
          </p:cNvPr>
          <p:cNvSpPr>
            <a:spLocks noGrp="1"/>
          </p:cNvSpPr>
          <p:nvPr>
            <p:ph type="sldNum" sz="quarter" idx="12"/>
          </p:nvPr>
        </p:nvSpPr>
        <p:spPr/>
        <p:txBody>
          <a:bodyPr/>
          <a:lstStyle/>
          <a:p>
            <a:fld id="{6767FADE-2612-3649-B495-F644A23F288B}" type="slidenum">
              <a:rPr lang="en-US" smtClean="0"/>
              <a:pPr/>
              <a:t>75</a:t>
            </a:fld>
            <a:endParaRPr lang="en-US"/>
          </a:p>
        </p:txBody>
      </p:sp>
      <p:pic>
        <p:nvPicPr>
          <p:cNvPr id="7" name="Picture 6">
            <a:extLst>
              <a:ext uri="{FF2B5EF4-FFF2-40B4-BE49-F238E27FC236}">
                <a16:creationId xmlns:a16="http://schemas.microsoft.com/office/drawing/2014/main" id="{491150F9-5689-4D0B-A06C-B5E1646FCF2D}"/>
              </a:ext>
            </a:extLst>
          </p:cNvPr>
          <p:cNvPicPr/>
          <p:nvPr/>
        </p:nvPicPr>
        <p:blipFill>
          <a:blip r:embed="rId2"/>
          <a:stretch>
            <a:fillRect/>
          </a:stretch>
        </p:blipFill>
        <p:spPr>
          <a:xfrm>
            <a:off x="8142288" y="179507"/>
            <a:ext cx="726450" cy="685800"/>
          </a:xfrm>
          <a:prstGeom prst="rect">
            <a:avLst/>
          </a:prstGeom>
        </p:spPr>
      </p:pic>
      <p:sp>
        <p:nvSpPr>
          <p:cNvPr id="10" name="Title 2">
            <a:extLst>
              <a:ext uri="{FF2B5EF4-FFF2-40B4-BE49-F238E27FC236}">
                <a16:creationId xmlns:a16="http://schemas.microsoft.com/office/drawing/2014/main" id="{303ADC4A-02E3-4036-8364-2E5D2FF27CBB}"/>
              </a:ext>
            </a:extLst>
          </p:cNvPr>
          <p:cNvSpPr txBox="1">
            <a:spLocks/>
          </p:cNvSpPr>
          <p:nvPr/>
        </p:nvSpPr>
        <p:spPr>
          <a:xfrm>
            <a:off x="21900" y="246207"/>
            <a:ext cx="8425228" cy="1083529"/>
          </a:xfrm>
          <a:prstGeom prst="rect">
            <a:avLst/>
          </a:prstGeom>
        </p:spPr>
        <p:txBody>
          <a:bodyPr>
            <a:noAutofit/>
          </a:bodyPr>
          <a:lstStyle>
            <a:lvl1pPr algn="l" defTabSz="457200" rtl="0" eaLnBrk="1" latinLnBrk="0" hangingPunct="1">
              <a:spcBef>
                <a:spcPct val="0"/>
              </a:spcBef>
              <a:buNone/>
              <a:defRPr sz="3200" kern="1200" baseline="0">
                <a:solidFill>
                  <a:schemeClr val="bg1">
                    <a:lumMod val="50000"/>
                  </a:schemeClr>
                </a:solidFill>
                <a:latin typeface="Arial"/>
                <a:ea typeface="+mj-ea"/>
                <a:cs typeface="Arial"/>
              </a:defRPr>
            </a:lvl1pPr>
          </a:lstStyle>
          <a:p>
            <a:r>
              <a:rPr lang="en-US" b="1" dirty="0">
                <a:solidFill>
                  <a:schemeClr val="tx1"/>
                </a:solidFill>
                <a:latin typeface="Amasis MT Pro Black" panose="02040A04050005020304" pitchFamily="18" charset="0"/>
              </a:rPr>
              <a:t>Exercise 5 – Book link Images</a:t>
            </a:r>
            <a:endParaRPr lang="en-SG" b="1" dirty="0">
              <a:solidFill>
                <a:schemeClr val="tx1"/>
              </a:solidFill>
              <a:latin typeface="Amasis MT Pro Black" panose="02040A04050005020304" pitchFamily="18" charset="0"/>
            </a:endParaRPr>
          </a:p>
        </p:txBody>
      </p:sp>
      <p:pic>
        <p:nvPicPr>
          <p:cNvPr id="14" name="Picture 13">
            <a:extLst>
              <a:ext uri="{FF2B5EF4-FFF2-40B4-BE49-F238E27FC236}">
                <a16:creationId xmlns:a16="http://schemas.microsoft.com/office/drawing/2014/main" id="{80F19991-6AC2-866F-F899-EA943933C4E9}"/>
              </a:ext>
            </a:extLst>
          </p:cNvPr>
          <p:cNvPicPr>
            <a:picLocks noChangeAspect="1"/>
          </p:cNvPicPr>
          <p:nvPr/>
        </p:nvPicPr>
        <p:blipFill>
          <a:blip r:embed="rId3"/>
          <a:stretch>
            <a:fillRect/>
          </a:stretch>
        </p:blipFill>
        <p:spPr>
          <a:xfrm>
            <a:off x="503873" y="1788160"/>
            <a:ext cx="5165796" cy="4478972"/>
          </a:xfrm>
          <a:prstGeom prst="rect">
            <a:avLst/>
          </a:prstGeom>
          <a:ln>
            <a:solidFill>
              <a:schemeClr val="tx1"/>
            </a:solidFill>
          </a:ln>
        </p:spPr>
      </p:pic>
      <p:sp>
        <p:nvSpPr>
          <p:cNvPr id="15" name="Content Placeholder 3">
            <a:extLst>
              <a:ext uri="{FF2B5EF4-FFF2-40B4-BE49-F238E27FC236}">
                <a16:creationId xmlns:a16="http://schemas.microsoft.com/office/drawing/2014/main" id="{12354775-6088-66AE-2876-9327E7D0E31E}"/>
              </a:ext>
            </a:extLst>
          </p:cNvPr>
          <p:cNvSpPr>
            <a:spLocks noGrp="1"/>
          </p:cNvSpPr>
          <p:nvPr>
            <p:ph sz="quarter" idx="13"/>
          </p:nvPr>
        </p:nvSpPr>
        <p:spPr>
          <a:xfrm>
            <a:off x="665610" y="1315334"/>
            <a:ext cx="6452820" cy="3759200"/>
          </a:xfrm>
        </p:spPr>
        <p:txBody>
          <a:bodyPr/>
          <a:lstStyle/>
          <a:p>
            <a:pPr marL="457200" indent="-457200">
              <a:buFont typeface="+mj-lt"/>
              <a:buAutoNum type="arabicParenR" startAt="3"/>
            </a:pPr>
            <a:r>
              <a:rPr lang="en-US" sz="2000" dirty="0"/>
              <a:t>Modify </a:t>
            </a:r>
            <a:r>
              <a:rPr lang="en-US" sz="2000" b="1" dirty="0"/>
              <a:t>view_all.html </a:t>
            </a:r>
            <a:r>
              <a:rPr lang="en-US" sz="2000" dirty="0"/>
              <a:t>as shown in the code </a:t>
            </a:r>
            <a:endParaRPr lang="en-SG" sz="2000" dirty="0"/>
          </a:p>
        </p:txBody>
      </p:sp>
      <p:pic>
        <p:nvPicPr>
          <p:cNvPr id="16" name="Picture 15">
            <a:extLst>
              <a:ext uri="{FF2B5EF4-FFF2-40B4-BE49-F238E27FC236}">
                <a16:creationId xmlns:a16="http://schemas.microsoft.com/office/drawing/2014/main" id="{AA75E88E-D2F5-768F-143C-E5925978F810}"/>
              </a:ext>
            </a:extLst>
          </p:cNvPr>
          <p:cNvPicPr>
            <a:picLocks noChangeAspect="1"/>
          </p:cNvPicPr>
          <p:nvPr/>
        </p:nvPicPr>
        <p:blipFill>
          <a:blip r:embed="rId4"/>
          <a:stretch>
            <a:fillRect/>
          </a:stretch>
        </p:blipFill>
        <p:spPr>
          <a:xfrm>
            <a:off x="4404857" y="1863725"/>
            <a:ext cx="3977517" cy="2088515"/>
          </a:xfrm>
          <a:prstGeom prst="rect">
            <a:avLst/>
          </a:prstGeom>
        </p:spPr>
      </p:pic>
      <p:sp>
        <p:nvSpPr>
          <p:cNvPr id="17" name="TextBox 16">
            <a:extLst>
              <a:ext uri="{FF2B5EF4-FFF2-40B4-BE49-F238E27FC236}">
                <a16:creationId xmlns:a16="http://schemas.microsoft.com/office/drawing/2014/main" id="{A83D66ED-C65E-49A2-6E02-74DAB2F78336}"/>
              </a:ext>
            </a:extLst>
          </p:cNvPr>
          <p:cNvSpPr txBox="1"/>
          <p:nvPr/>
        </p:nvSpPr>
        <p:spPr>
          <a:xfrm>
            <a:off x="5913430" y="4111692"/>
            <a:ext cx="2733474" cy="2169825"/>
          </a:xfrm>
          <a:prstGeom prst="rect">
            <a:avLst/>
          </a:prstGeom>
          <a:noFill/>
        </p:spPr>
        <p:txBody>
          <a:bodyPr wrap="square" rtlCol="0">
            <a:spAutoFit/>
          </a:bodyPr>
          <a:lstStyle/>
          <a:p>
            <a:r>
              <a:rPr lang="en-US" sz="900" dirty="0">
                <a:solidFill>
                  <a:srgbClr val="0070C0"/>
                </a:solidFill>
              </a:rPr>
              <a:t>The paths shown here under the </a:t>
            </a:r>
            <a:r>
              <a:rPr lang="en-US" sz="900" b="1" dirty="0" err="1">
                <a:solidFill>
                  <a:srgbClr val="0070C0"/>
                </a:solidFill>
              </a:rPr>
              <a:t>src</a:t>
            </a:r>
            <a:r>
              <a:rPr lang="en-US" sz="900" dirty="0">
                <a:solidFill>
                  <a:srgbClr val="0070C0"/>
                </a:solidFill>
              </a:rPr>
              <a:t> attribute is a  </a:t>
            </a:r>
            <a:r>
              <a:rPr lang="en-US" sz="900" b="1" dirty="0">
                <a:solidFill>
                  <a:srgbClr val="0070C0"/>
                </a:solidFill>
              </a:rPr>
              <a:t>relative path</a:t>
            </a:r>
            <a:r>
              <a:rPr lang="en-US" sz="900" dirty="0">
                <a:solidFill>
                  <a:srgbClr val="0070C0"/>
                </a:solidFill>
              </a:rPr>
              <a:t>. In this case, the image paths are relative to the location of the current project. </a:t>
            </a:r>
          </a:p>
          <a:p>
            <a:endParaRPr lang="en-US" sz="900" dirty="0">
              <a:solidFill>
                <a:srgbClr val="0070C0"/>
              </a:solidFill>
            </a:endParaRPr>
          </a:p>
          <a:p>
            <a:r>
              <a:rPr lang="en-US" sz="900" dirty="0">
                <a:solidFill>
                  <a:srgbClr val="0070C0"/>
                </a:solidFill>
              </a:rPr>
              <a:t>Relative paths ensure that even if you move the project, for example to the cloud, your links to the images will still work. </a:t>
            </a:r>
          </a:p>
          <a:p>
            <a:endParaRPr lang="en-US" sz="900" dirty="0">
              <a:solidFill>
                <a:srgbClr val="0070C0"/>
              </a:solidFill>
            </a:endParaRPr>
          </a:p>
          <a:p>
            <a:r>
              <a:rPr lang="en-US" sz="900" dirty="0">
                <a:solidFill>
                  <a:srgbClr val="0070C0"/>
                </a:solidFill>
              </a:rPr>
              <a:t>If we had used the </a:t>
            </a:r>
            <a:r>
              <a:rPr lang="en-US" sz="900" b="1" dirty="0">
                <a:solidFill>
                  <a:srgbClr val="0070C0"/>
                </a:solidFill>
              </a:rPr>
              <a:t>absolute path </a:t>
            </a:r>
            <a:r>
              <a:rPr lang="en-US" sz="900" dirty="0">
                <a:solidFill>
                  <a:srgbClr val="0070C0"/>
                </a:solidFill>
              </a:rPr>
              <a:t>of where we stored the image files(which is the full path starting from C:/ or D:/ ), moving the project to cloud will break the links and the images will not be displayed.</a:t>
            </a:r>
            <a:endParaRPr lang="en-SG" sz="900" dirty="0">
              <a:solidFill>
                <a:srgbClr val="0070C0"/>
              </a:solidFill>
            </a:endParaRPr>
          </a:p>
          <a:p>
            <a:endParaRPr lang="en-SG" sz="900" dirty="0"/>
          </a:p>
        </p:txBody>
      </p:sp>
    </p:spTree>
    <p:extLst>
      <p:ext uri="{BB962C8B-B14F-4D97-AF65-F5344CB8AC3E}">
        <p14:creationId xmlns:p14="http://schemas.microsoft.com/office/powerpoint/2010/main" val="27896703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610" y="260714"/>
            <a:ext cx="6211928" cy="604593"/>
          </a:xfrm>
        </p:spPr>
        <p:txBody>
          <a:bodyPr>
            <a:normAutofit/>
          </a:bodyPr>
          <a:lstStyle/>
          <a:p>
            <a:r>
              <a:rPr lang="en-US" b="1" dirty="0">
                <a:solidFill>
                  <a:schemeClr val="tx1"/>
                </a:solidFill>
                <a:latin typeface="Amasis MT Pro Black" panose="02040A04050005020304" pitchFamily="18" charset="0"/>
              </a:rPr>
              <a:t>BREAK</a:t>
            </a:r>
            <a:endParaRPr lang="en-SG" b="1" dirty="0">
              <a:solidFill>
                <a:schemeClr val="tx1"/>
              </a:solidFill>
              <a:latin typeface="Amasis MT Pro Black" panose="02040A04050005020304" pitchFamily="18" charset="0"/>
            </a:endParaRPr>
          </a:p>
        </p:txBody>
      </p:sp>
      <p:pic>
        <p:nvPicPr>
          <p:cNvPr id="3074" name="Picture 2" descr="258,290 Break time Images, Stock Photos &amp; Vectors | Shutterstock">
            <a:extLst>
              <a:ext uri="{FF2B5EF4-FFF2-40B4-BE49-F238E27FC236}">
                <a16:creationId xmlns:a16="http://schemas.microsoft.com/office/drawing/2014/main" id="{A0053B7F-D12B-B38A-64E4-82A30BC73C3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82178" y="1651000"/>
            <a:ext cx="5243094" cy="3759200"/>
          </a:xfrm>
          <a:prstGeom prst="rect">
            <a:avLst/>
          </a:prstGeom>
          <a:solidFill>
            <a:srgbClr val="FFFFFF"/>
          </a:solidFill>
        </p:spPr>
      </p:pic>
      <p:sp>
        <p:nvSpPr>
          <p:cNvPr id="3079" name="Slide Number Placeholder 3">
            <a:extLst>
              <a:ext uri="{FF2B5EF4-FFF2-40B4-BE49-F238E27FC236}">
                <a16:creationId xmlns:a16="http://schemas.microsoft.com/office/drawing/2014/main" id="{196CDBD9-AD88-F26B-7A7B-DB0B90192167}"/>
              </a:ext>
            </a:extLst>
          </p:cNvPr>
          <p:cNvSpPr>
            <a:spLocks noGrp="1"/>
          </p:cNvSpPr>
          <p:nvPr>
            <p:ph type="sldNum" sz="quarter" idx="12"/>
          </p:nvPr>
        </p:nvSpPr>
        <p:spPr>
          <a:xfrm>
            <a:off x="7380328" y="6440969"/>
            <a:ext cx="2133600" cy="365125"/>
          </a:xfrm>
        </p:spPr>
        <p:txBody>
          <a:bodyPr/>
          <a:lstStyle/>
          <a:p>
            <a:pPr>
              <a:spcAft>
                <a:spcPts val="600"/>
              </a:spcAft>
            </a:pPr>
            <a:fld id="{6767FADE-2612-3649-B495-F644A23F288B}" type="slidenum">
              <a:rPr lang="en-US" smtClean="0"/>
              <a:pPr>
                <a:spcAft>
                  <a:spcPts val="600"/>
                </a:spcAft>
              </a:pPr>
              <a:t>76</a:t>
            </a:fld>
            <a:endParaRPr lang="en-US"/>
          </a:p>
        </p:txBody>
      </p:sp>
    </p:spTree>
    <p:extLst>
      <p:ext uri="{BB962C8B-B14F-4D97-AF65-F5344CB8AC3E}">
        <p14:creationId xmlns:p14="http://schemas.microsoft.com/office/powerpoint/2010/main" val="30770538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0414" y="2540255"/>
            <a:ext cx="8121957" cy="3392711"/>
          </a:xfrm>
        </p:spPr>
        <p:txBody>
          <a:bodyPr>
            <a:normAutofit/>
          </a:bodyPr>
          <a:lstStyle/>
          <a:p>
            <a:r>
              <a:rPr lang="en-US" sz="4400" dirty="0">
                <a:solidFill>
                  <a:schemeClr val="tx1"/>
                </a:solidFill>
                <a:latin typeface="Amasis MT Pro Black" panose="02040A04050005020304" pitchFamily="18" charset="0"/>
              </a:rPr>
              <a:t>Styling a web page</a:t>
            </a:r>
            <a:endParaRPr lang="en-SG" sz="4400"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21603236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51894B-AECD-4A82-B62B-41C78DF7667B}"/>
              </a:ext>
            </a:extLst>
          </p:cNvPr>
          <p:cNvSpPr>
            <a:spLocks noGrp="1"/>
          </p:cNvSpPr>
          <p:nvPr>
            <p:ph type="sldNum" sz="quarter" idx="12"/>
          </p:nvPr>
        </p:nvSpPr>
        <p:spPr/>
        <p:txBody>
          <a:bodyPr/>
          <a:lstStyle/>
          <a:p>
            <a:fld id="{6767FADE-2612-3649-B495-F644A23F288B}" type="slidenum">
              <a:rPr lang="en-US" smtClean="0"/>
              <a:pPr/>
              <a:t>78</a:t>
            </a:fld>
            <a:endParaRPr lang="en-US"/>
          </a:p>
        </p:txBody>
      </p:sp>
      <p:sp>
        <p:nvSpPr>
          <p:cNvPr id="3" name="Title 2">
            <a:extLst>
              <a:ext uri="{FF2B5EF4-FFF2-40B4-BE49-F238E27FC236}">
                <a16:creationId xmlns:a16="http://schemas.microsoft.com/office/drawing/2014/main" id="{323A0247-92D9-4D70-B455-8CD2E2C7D5B2}"/>
              </a:ext>
            </a:extLst>
          </p:cNvPr>
          <p:cNvSpPr>
            <a:spLocks noGrp="1"/>
          </p:cNvSpPr>
          <p:nvPr>
            <p:ph type="title"/>
          </p:nvPr>
        </p:nvSpPr>
        <p:spPr/>
        <p:txBody>
          <a:bodyPr>
            <a:normAutofit/>
          </a:bodyPr>
          <a:lstStyle/>
          <a:p>
            <a:r>
              <a:rPr lang="en-US" dirty="0">
                <a:solidFill>
                  <a:schemeClr val="tx1"/>
                </a:solidFill>
                <a:latin typeface="Amasis MT Pro Black" panose="02040A04050005020304" pitchFamily="18" charset="0"/>
              </a:rPr>
              <a:t>Responsive Web Design</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CDAB9FC3-2714-40D7-BD12-C76E849BC894}"/>
              </a:ext>
            </a:extLst>
          </p:cNvPr>
          <p:cNvSpPr>
            <a:spLocks noGrp="1"/>
          </p:cNvSpPr>
          <p:nvPr>
            <p:ph sz="quarter" idx="13"/>
          </p:nvPr>
        </p:nvSpPr>
        <p:spPr>
          <a:xfrm>
            <a:off x="665163" y="1215065"/>
            <a:ext cx="7477125" cy="3759200"/>
          </a:xfrm>
        </p:spPr>
        <p:txBody>
          <a:bodyPr/>
          <a:lstStyle/>
          <a:p>
            <a:r>
              <a:rPr lang="en-US" sz="2000" dirty="0">
                <a:latin typeface="Amasis MT Pro" panose="02040504050005020304" pitchFamily="18" charset="0"/>
              </a:rPr>
              <a:t>Responsive web design (RWD) is an approach to web design that makes web pages render well on a variety of devices and window or screen sizes from minimum to maximum display size.</a:t>
            </a:r>
          </a:p>
          <a:p>
            <a:endParaRPr lang="en-US" sz="2000" dirty="0">
              <a:latin typeface="Amasis MT Pro" panose="02040504050005020304" pitchFamily="18" charset="0"/>
            </a:endParaRPr>
          </a:p>
          <a:p>
            <a:r>
              <a:rPr lang="en-US" sz="2000" dirty="0">
                <a:latin typeface="Amasis MT Pro" panose="02040504050005020304" pitchFamily="18" charset="0"/>
              </a:rPr>
              <a:t>Using </a:t>
            </a:r>
            <a:r>
              <a:rPr lang="en-US" sz="2000" b="1" dirty="0">
                <a:latin typeface="Amasis MT Pro" panose="02040504050005020304" pitchFamily="18" charset="0"/>
              </a:rPr>
              <a:t>Bootstrap</a:t>
            </a:r>
            <a:r>
              <a:rPr lang="en-US" sz="2000" dirty="0">
                <a:latin typeface="Amasis MT Pro" panose="02040504050005020304" pitchFamily="18" charset="0"/>
              </a:rPr>
              <a:t>, responsive websites can be easily created and will adjust accordingly on different devices and screen resolutions.</a:t>
            </a:r>
            <a:endParaRPr lang="en-SG" sz="2000" dirty="0">
              <a:latin typeface="Amasis MT Pro" panose="02040504050005020304" pitchFamily="18" charset="0"/>
            </a:endParaRPr>
          </a:p>
        </p:txBody>
      </p:sp>
      <p:pic>
        <p:nvPicPr>
          <p:cNvPr id="8" name="Picture 7">
            <a:extLst>
              <a:ext uri="{FF2B5EF4-FFF2-40B4-BE49-F238E27FC236}">
                <a16:creationId xmlns:a16="http://schemas.microsoft.com/office/drawing/2014/main" id="{5CB46FC0-BD1F-4C03-84B7-1A111D2DC028}"/>
              </a:ext>
            </a:extLst>
          </p:cNvPr>
          <p:cNvPicPr>
            <a:picLocks noChangeAspect="1"/>
          </p:cNvPicPr>
          <p:nvPr/>
        </p:nvPicPr>
        <p:blipFill>
          <a:blip r:embed="rId3"/>
          <a:stretch>
            <a:fillRect/>
          </a:stretch>
        </p:blipFill>
        <p:spPr>
          <a:xfrm>
            <a:off x="1680422" y="3552877"/>
            <a:ext cx="5197116" cy="2598559"/>
          </a:xfrm>
          <a:prstGeom prst="rect">
            <a:avLst/>
          </a:prstGeom>
        </p:spPr>
      </p:pic>
    </p:spTree>
    <p:extLst>
      <p:ext uri="{BB962C8B-B14F-4D97-AF65-F5344CB8AC3E}">
        <p14:creationId xmlns:p14="http://schemas.microsoft.com/office/powerpoint/2010/main" val="31210813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51894B-AECD-4A82-B62B-41C78DF7667B}"/>
              </a:ext>
            </a:extLst>
          </p:cNvPr>
          <p:cNvSpPr>
            <a:spLocks noGrp="1"/>
          </p:cNvSpPr>
          <p:nvPr>
            <p:ph type="sldNum" sz="quarter" idx="12"/>
          </p:nvPr>
        </p:nvSpPr>
        <p:spPr/>
        <p:txBody>
          <a:bodyPr/>
          <a:lstStyle/>
          <a:p>
            <a:fld id="{6767FADE-2612-3649-B495-F644A23F288B}" type="slidenum">
              <a:rPr lang="en-US" smtClean="0"/>
              <a:pPr/>
              <a:t>79</a:t>
            </a:fld>
            <a:endParaRPr lang="en-US"/>
          </a:p>
        </p:txBody>
      </p:sp>
      <p:sp>
        <p:nvSpPr>
          <p:cNvPr id="3" name="Title 2">
            <a:extLst>
              <a:ext uri="{FF2B5EF4-FFF2-40B4-BE49-F238E27FC236}">
                <a16:creationId xmlns:a16="http://schemas.microsoft.com/office/drawing/2014/main" id="{323A0247-92D9-4D70-B455-8CD2E2C7D5B2}"/>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Bootstrap</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CDAB9FC3-2714-40D7-BD12-C76E849BC894}"/>
              </a:ext>
            </a:extLst>
          </p:cNvPr>
          <p:cNvSpPr>
            <a:spLocks noGrp="1"/>
          </p:cNvSpPr>
          <p:nvPr>
            <p:ph sz="quarter" idx="13"/>
          </p:nvPr>
        </p:nvSpPr>
        <p:spPr>
          <a:xfrm>
            <a:off x="624884" y="1228297"/>
            <a:ext cx="7499645" cy="4077349"/>
          </a:xfrm>
        </p:spPr>
        <p:txBody>
          <a:bodyPr/>
          <a:lstStyle/>
          <a:p>
            <a:r>
              <a:rPr lang="en-US" dirty="0">
                <a:latin typeface="Amasis MT Pro" panose="02040504050005020304" pitchFamily="18" charset="0"/>
              </a:rPr>
              <a:t>Bootstrap is a free and open-source CSS framework directed at responsive, mobile-first front-end web development. </a:t>
            </a:r>
          </a:p>
          <a:p>
            <a:endParaRPr lang="en-US" dirty="0">
              <a:latin typeface="Amasis MT Pro" panose="02040504050005020304" pitchFamily="18" charset="0"/>
            </a:endParaRPr>
          </a:p>
          <a:p>
            <a:r>
              <a:rPr lang="en-US" dirty="0">
                <a:latin typeface="Amasis MT Pro" panose="02040504050005020304" pitchFamily="18" charset="0"/>
              </a:rPr>
              <a:t>It contains CSS- and (optionally) JavaScript-based design templates for typography, forms, buttons, navigation, and other interface components.</a:t>
            </a:r>
            <a:endParaRPr lang="en-SG" dirty="0">
              <a:latin typeface="Amasis MT Pro" panose="02040504050005020304" pitchFamily="18" charset="0"/>
            </a:endParaRPr>
          </a:p>
        </p:txBody>
      </p:sp>
      <p:pic>
        <p:nvPicPr>
          <p:cNvPr id="2052" name="Picture 4" descr="Bootstrap logo.svg">
            <a:extLst>
              <a:ext uri="{FF2B5EF4-FFF2-40B4-BE49-F238E27FC236}">
                <a16:creationId xmlns:a16="http://schemas.microsoft.com/office/drawing/2014/main" id="{F43762EE-DE4C-4FB1-9B60-FF857C200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6126" y="4818221"/>
            <a:ext cx="1488403" cy="11839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CEBFC6E-71F3-4D5E-BC97-28C2E0B4D353}"/>
              </a:ext>
            </a:extLst>
          </p:cNvPr>
          <p:cNvSpPr txBox="1"/>
          <p:nvPr/>
        </p:nvSpPr>
        <p:spPr>
          <a:xfrm>
            <a:off x="1019471" y="4818221"/>
            <a:ext cx="2754280" cy="338554"/>
          </a:xfrm>
          <a:prstGeom prst="rect">
            <a:avLst/>
          </a:prstGeom>
          <a:noFill/>
        </p:spPr>
        <p:txBody>
          <a:bodyPr wrap="none" rtlCol="0">
            <a:spAutoFit/>
          </a:bodyPr>
          <a:lstStyle/>
          <a:p>
            <a:r>
              <a:rPr lang="en-SG" sz="1600" dirty="0">
                <a:hlinkClick r:id="rId4"/>
              </a:rPr>
              <a:t>https://getbootstrap.com/</a:t>
            </a:r>
            <a:r>
              <a:rPr lang="en-SG" sz="1600" dirty="0"/>
              <a:t> </a:t>
            </a:r>
          </a:p>
        </p:txBody>
      </p:sp>
    </p:spTree>
    <p:extLst>
      <p:ext uri="{BB962C8B-B14F-4D97-AF65-F5344CB8AC3E}">
        <p14:creationId xmlns:p14="http://schemas.microsoft.com/office/powerpoint/2010/main" val="2652551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675681-8198-4FEF-9304-DCCF613CA800}"/>
              </a:ext>
            </a:extLst>
          </p:cNvPr>
          <p:cNvSpPr>
            <a:spLocks noGrp="1"/>
          </p:cNvSpPr>
          <p:nvPr>
            <p:ph type="sldNum" sz="quarter" idx="12"/>
          </p:nvPr>
        </p:nvSpPr>
        <p:spPr/>
        <p:txBody>
          <a:bodyPr/>
          <a:lstStyle/>
          <a:p>
            <a:fld id="{6767FADE-2612-3649-B495-F644A23F288B}" type="slidenum">
              <a:rPr lang="en-US" smtClean="0"/>
              <a:pPr/>
              <a:t>8</a:t>
            </a:fld>
            <a:endParaRPr lang="en-US"/>
          </a:p>
        </p:txBody>
      </p:sp>
      <p:sp>
        <p:nvSpPr>
          <p:cNvPr id="3" name="Title 2">
            <a:extLst>
              <a:ext uri="{FF2B5EF4-FFF2-40B4-BE49-F238E27FC236}">
                <a16:creationId xmlns:a16="http://schemas.microsoft.com/office/drawing/2014/main" id="{05254705-56B1-48DF-89D6-ED1EB40940C0}"/>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Some web terminologies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725DC4F6-B668-492D-9836-734AAB7A71AB}"/>
              </a:ext>
            </a:extLst>
          </p:cNvPr>
          <p:cNvSpPr>
            <a:spLocks noGrp="1"/>
          </p:cNvSpPr>
          <p:nvPr>
            <p:ph sz="quarter" idx="13"/>
          </p:nvPr>
        </p:nvSpPr>
        <p:spPr>
          <a:xfrm>
            <a:off x="523121" y="1171605"/>
            <a:ext cx="7477125" cy="4998375"/>
          </a:xfrm>
        </p:spPr>
        <p:txBody>
          <a:bodyPr/>
          <a:lstStyle/>
          <a:p>
            <a:r>
              <a:rPr lang="en-US" sz="1800" dirty="0">
                <a:latin typeface="Amasis MT Pro" panose="02040504050005020304" pitchFamily="18" charset="0"/>
              </a:rPr>
              <a:t>Web page</a:t>
            </a:r>
          </a:p>
          <a:p>
            <a:pPr lvl="1"/>
            <a:r>
              <a:rPr lang="en-US" sz="1600" dirty="0">
                <a:latin typeface="Amasis MT Pro" panose="02040504050005020304" pitchFamily="18" charset="0"/>
              </a:rPr>
              <a:t>A document which can be displayed in a web browser such as Firefox, Google Chrome, or Edge.</a:t>
            </a:r>
          </a:p>
          <a:p>
            <a:pPr lvl="1"/>
            <a:endParaRPr lang="en-US" sz="1600" dirty="0">
              <a:latin typeface="Amasis MT Pro" panose="02040504050005020304" pitchFamily="18" charset="0"/>
            </a:endParaRPr>
          </a:p>
          <a:p>
            <a:r>
              <a:rPr lang="en-US" sz="1800" dirty="0">
                <a:latin typeface="Amasis MT Pro" panose="02040504050005020304" pitchFamily="18" charset="0"/>
              </a:rPr>
              <a:t>Web site</a:t>
            </a:r>
          </a:p>
          <a:p>
            <a:pPr lvl="1"/>
            <a:r>
              <a:rPr lang="en-US" sz="1600" dirty="0">
                <a:latin typeface="Amasis MT Pro" panose="02040504050005020304" pitchFamily="18" charset="0"/>
              </a:rPr>
              <a:t>A collection of web pages which are grouped together and usually connected together in various ways.</a:t>
            </a:r>
          </a:p>
          <a:p>
            <a:pPr lvl="1"/>
            <a:endParaRPr lang="en-US" sz="1600" dirty="0">
              <a:latin typeface="Amasis MT Pro" panose="02040504050005020304" pitchFamily="18" charset="0"/>
            </a:endParaRPr>
          </a:p>
          <a:p>
            <a:r>
              <a:rPr lang="en-US" sz="1800" dirty="0">
                <a:latin typeface="Amasis MT Pro" panose="02040504050005020304" pitchFamily="18" charset="0"/>
              </a:rPr>
              <a:t>Web server</a:t>
            </a:r>
          </a:p>
          <a:p>
            <a:pPr lvl="1"/>
            <a:r>
              <a:rPr lang="en-US" sz="1600" dirty="0">
                <a:latin typeface="Amasis MT Pro" panose="02040504050005020304" pitchFamily="18" charset="0"/>
              </a:rPr>
              <a:t>A computer that hosts a website on the Internet.</a:t>
            </a:r>
          </a:p>
          <a:p>
            <a:endParaRPr lang="en-US" sz="1800" dirty="0">
              <a:latin typeface="Amasis MT Pro" panose="02040504050005020304" pitchFamily="18" charset="0"/>
            </a:endParaRPr>
          </a:p>
          <a:p>
            <a:r>
              <a:rPr lang="en-US" sz="1800" dirty="0">
                <a:latin typeface="Amasis MT Pro" panose="02040504050005020304" pitchFamily="18" charset="0"/>
              </a:rPr>
              <a:t>Client</a:t>
            </a:r>
          </a:p>
          <a:p>
            <a:pPr lvl="1"/>
            <a:r>
              <a:rPr lang="en-US" sz="1600" dirty="0">
                <a:latin typeface="Amasis MT Pro" panose="02040504050005020304" pitchFamily="18" charset="0"/>
              </a:rPr>
              <a:t>The application(usually the web browser) on the laptop, computer, or mobile device, that is used to display the information returned by the web server</a:t>
            </a:r>
            <a:endParaRPr lang="en-SG" sz="1600" dirty="0">
              <a:latin typeface="Amasis MT Pro" panose="02040504050005020304" pitchFamily="18" charset="0"/>
            </a:endParaRPr>
          </a:p>
        </p:txBody>
      </p:sp>
    </p:spTree>
    <p:extLst>
      <p:ext uri="{BB962C8B-B14F-4D97-AF65-F5344CB8AC3E}">
        <p14:creationId xmlns:p14="http://schemas.microsoft.com/office/powerpoint/2010/main" val="28615154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18EF8B-14BC-425B-B4B4-57CB3363D142}"/>
              </a:ext>
            </a:extLst>
          </p:cNvPr>
          <p:cNvSpPr>
            <a:spLocks noGrp="1"/>
          </p:cNvSpPr>
          <p:nvPr>
            <p:ph type="sldNum" sz="quarter" idx="12"/>
          </p:nvPr>
        </p:nvSpPr>
        <p:spPr/>
        <p:txBody>
          <a:bodyPr/>
          <a:lstStyle/>
          <a:p>
            <a:fld id="{6767FADE-2612-3649-B495-F644A23F288B}" type="slidenum">
              <a:rPr lang="en-US" smtClean="0"/>
              <a:pPr/>
              <a:t>80</a:t>
            </a:fld>
            <a:endParaRPr lang="en-US"/>
          </a:p>
        </p:txBody>
      </p:sp>
      <p:sp>
        <p:nvSpPr>
          <p:cNvPr id="3" name="Title 2">
            <a:extLst>
              <a:ext uri="{FF2B5EF4-FFF2-40B4-BE49-F238E27FC236}">
                <a16:creationId xmlns:a16="http://schemas.microsoft.com/office/drawing/2014/main" id="{991C4020-887A-4C85-9061-09373886AFFE}"/>
              </a:ext>
            </a:extLst>
          </p:cNvPr>
          <p:cNvSpPr>
            <a:spLocks noGrp="1"/>
          </p:cNvSpPr>
          <p:nvPr>
            <p:ph type="title"/>
          </p:nvPr>
        </p:nvSpPr>
        <p:spPr>
          <a:xfrm>
            <a:off x="665610" y="207551"/>
            <a:ext cx="6211928" cy="604593"/>
          </a:xfrm>
        </p:spPr>
        <p:txBody>
          <a:bodyPr/>
          <a:lstStyle/>
          <a:p>
            <a:r>
              <a:rPr lang="en-US" dirty="0">
                <a:solidFill>
                  <a:schemeClr val="tx1"/>
                </a:solidFill>
                <a:latin typeface="Amasis MT Pro Black" panose="02040A04050005020304" pitchFamily="18" charset="0"/>
              </a:rPr>
              <a:t>Bootstrap Files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1D32798D-C867-4900-81BD-5CC0EC4C4973}"/>
              </a:ext>
            </a:extLst>
          </p:cNvPr>
          <p:cNvSpPr>
            <a:spLocks noGrp="1"/>
          </p:cNvSpPr>
          <p:nvPr>
            <p:ph sz="quarter" idx="13"/>
          </p:nvPr>
        </p:nvSpPr>
        <p:spPr>
          <a:xfrm>
            <a:off x="665163" y="1651000"/>
            <a:ext cx="3470902" cy="4752776"/>
          </a:xfrm>
        </p:spPr>
        <p:txBody>
          <a:bodyPr/>
          <a:lstStyle/>
          <a:p>
            <a:r>
              <a:rPr lang="en-US" dirty="0">
                <a:latin typeface="Amasis MT Pro" panose="02040504050005020304" pitchFamily="18" charset="0"/>
              </a:rPr>
              <a:t>The bootstrap libraries have been provided to you, copy the </a:t>
            </a:r>
            <a:r>
              <a:rPr lang="en-US" b="1" dirty="0">
                <a:latin typeface="Amasis MT Pro" panose="02040504050005020304" pitchFamily="18" charset="0"/>
              </a:rPr>
              <a:t>bootstrap</a:t>
            </a:r>
            <a:r>
              <a:rPr lang="en-US" dirty="0">
                <a:latin typeface="Amasis MT Pro" panose="02040504050005020304" pitchFamily="18" charset="0"/>
              </a:rPr>
              <a:t> folder to the </a:t>
            </a:r>
            <a:r>
              <a:rPr lang="en-US" b="1" dirty="0">
                <a:latin typeface="Amasis MT Pro" panose="02040504050005020304" pitchFamily="18" charset="0"/>
              </a:rPr>
              <a:t>static</a:t>
            </a:r>
            <a:r>
              <a:rPr lang="en-US" dirty="0">
                <a:latin typeface="Amasis MT Pro" panose="02040504050005020304" pitchFamily="18" charset="0"/>
              </a:rPr>
              <a:t> folder.</a:t>
            </a:r>
          </a:p>
          <a:p>
            <a:endParaRPr lang="en-US" dirty="0">
              <a:latin typeface="Amasis MT Pro" panose="02040504050005020304" pitchFamily="18" charset="0"/>
            </a:endParaRPr>
          </a:p>
          <a:p>
            <a:r>
              <a:rPr lang="en-US" dirty="0">
                <a:latin typeface="Amasis MT Pro" panose="02040504050005020304" pitchFamily="18" charset="0"/>
              </a:rPr>
              <a:t>Inside the </a:t>
            </a:r>
            <a:r>
              <a:rPr lang="en-US" b="1" dirty="0">
                <a:latin typeface="Amasis MT Pro" panose="02040504050005020304" pitchFamily="18" charset="0"/>
              </a:rPr>
              <a:t>bootstrap</a:t>
            </a:r>
            <a:r>
              <a:rPr lang="en-US" dirty="0">
                <a:latin typeface="Amasis MT Pro" panose="02040504050005020304" pitchFamily="18" charset="0"/>
              </a:rPr>
              <a:t> folder, you should see the </a:t>
            </a:r>
            <a:r>
              <a:rPr lang="en-US" b="1" dirty="0" err="1">
                <a:latin typeface="Amasis MT Pro" panose="02040504050005020304" pitchFamily="18" charset="0"/>
              </a:rPr>
              <a:t>css</a:t>
            </a:r>
            <a:r>
              <a:rPr lang="en-US" dirty="0">
                <a:latin typeface="Amasis MT Pro" panose="02040504050005020304" pitchFamily="18" charset="0"/>
              </a:rPr>
              <a:t> and </a:t>
            </a:r>
            <a:r>
              <a:rPr lang="en-US" b="1" dirty="0" err="1">
                <a:latin typeface="Amasis MT Pro" panose="02040504050005020304" pitchFamily="18" charset="0"/>
              </a:rPr>
              <a:t>js</a:t>
            </a:r>
            <a:r>
              <a:rPr lang="en-US" dirty="0">
                <a:latin typeface="Amasis MT Pro" panose="02040504050005020304" pitchFamily="18" charset="0"/>
              </a:rPr>
              <a:t> folder.</a:t>
            </a:r>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6968AF2A-EA25-4276-BB67-223A8CFB8DC5}"/>
              </a:ext>
            </a:extLst>
          </p:cNvPr>
          <p:cNvPicPr>
            <a:picLocks noChangeAspect="1"/>
          </p:cNvPicPr>
          <p:nvPr/>
        </p:nvPicPr>
        <p:blipFill>
          <a:blip r:embed="rId2"/>
          <a:stretch>
            <a:fillRect/>
          </a:stretch>
        </p:blipFill>
        <p:spPr>
          <a:xfrm>
            <a:off x="4545688" y="1138554"/>
            <a:ext cx="3308470" cy="4752777"/>
          </a:xfrm>
          <a:prstGeom prst="rect">
            <a:avLst/>
          </a:prstGeom>
          <a:ln>
            <a:solidFill>
              <a:schemeClr val="tx1"/>
            </a:solidFill>
          </a:ln>
        </p:spPr>
      </p:pic>
      <p:sp>
        <p:nvSpPr>
          <p:cNvPr id="6" name="Rectangle 5">
            <a:extLst>
              <a:ext uri="{FF2B5EF4-FFF2-40B4-BE49-F238E27FC236}">
                <a16:creationId xmlns:a16="http://schemas.microsoft.com/office/drawing/2014/main" id="{D7BCCD50-72B2-4F79-88C5-6D18880C1075}"/>
              </a:ext>
            </a:extLst>
          </p:cNvPr>
          <p:cNvSpPr/>
          <p:nvPr/>
        </p:nvSpPr>
        <p:spPr>
          <a:xfrm>
            <a:off x="5151122" y="3819962"/>
            <a:ext cx="1544320" cy="985718"/>
          </a:xfrm>
          <a:prstGeom prst="rect">
            <a:avLst/>
          </a:prstGeom>
          <a:noFill/>
          <a:ln w="19050">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7" name="Picture 6">
            <a:extLst>
              <a:ext uri="{FF2B5EF4-FFF2-40B4-BE49-F238E27FC236}">
                <a16:creationId xmlns:a16="http://schemas.microsoft.com/office/drawing/2014/main" id="{4323EC8E-6E15-4DCE-AF46-5B0B55A8DBD6}"/>
              </a:ext>
            </a:extLst>
          </p:cNvPr>
          <p:cNvPicPr/>
          <p:nvPr/>
        </p:nvPicPr>
        <p:blipFill>
          <a:blip r:embed="rId3"/>
          <a:stretch>
            <a:fillRect/>
          </a:stretch>
        </p:blipFill>
        <p:spPr>
          <a:xfrm>
            <a:off x="8142288" y="179507"/>
            <a:ext cx="726450" cy="685800"/>
          </a:xfrm>
          <a:prstGeom prst="rect">
            <a:avLst/>
          </a:prstGeom>
        </p:spPr>
      </p:pic>
    </p:spTree>
    <p:extLst>
      <p:ext uri="{BB962C8B-B14F-4D97-AF65-F5344CB8AC3E}">
        <p14:creationId xmlns:p14="http://schemas.microsoft.com/office/powerpoint/2010/main" val="16463825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4421FD-DC1B-4C6B-9A62-07139AA71A66}"/>
              </a:ext>
            </a:extLst>
          </p:cNvPr>
          <p:cNvSpPr>
            <a:spLocks noGrp="1"/>
          </p:cNvSpPr>
          <p:nvPr>
            <p:ph type="sldNum" sz="quarter" idx="12"/>
          </p:nvPr>
        </p:nvSpPr>
        <p:spPr/>
        <p:txBody>
          <a:bodyPr/>
          <a:lstStyle/>
          <a:p>
            <a:fld id="{6767FADE-2612-3649-B495-F644A23F288B}" type="slidenum">
              <a:rPr lang="en-US" smtClean="0"/>
              <a:pPr/>
              <a:t>81</a:t>
            </a:fld>
            <a:endParaRPr lang="en-US"/>
          </a:p>
        </p:txBody>
      </p:sp>
      <p:sp>
        <p:nvSpPr>
          <p:cNvPr id="3" name="Title 2">
            <a:extLst>
              <a:ext uri="{FF2B5EF4-FFF2-40B4-BE49-F238E27FC236}">
                <a16:creationId xmlns:a16="http://schemas.microsoft.com/office/drawing/2014/main" id="{A048A672-8405-4AFB-A6D5-4E6D92ECB44B}"/>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Bootstrap – Container class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38BD80C0-F9A9-4263-83FE-31746A1F9FF2}"/>
              </a:ext>
            </a:extLst>
          </p:cNvPr>
          <p:cNvSpPr>
            <a:spLocks noGrp="1"/>
          </p:cNvSpPr>
          <p:nvPr>
            <p:ph sz="quarter" idx="13"/>
          </p:nvPr>
        </p:nvSpPr>
        <p:spPr>
          <a:xfrm>
            <a:off x="665610" y="1240755"/>
            <a:ext cx="7914864" cy="4118053"/>
          </a:xfrm>
        </p:spPr>
        <p:txBody>
          <a:bodyPr/>
          <a:lstStyle/>
          <a:p>
            <a:r>
              <a:rPr lang="en-US" sz="1600" dirty="0">
                <a:latin typeface="Amasis MT Pro" panose="02040504050005020304" pitchFamily="18" charset="0"/>
              </a:rPr>
              <a:t>Containers are the most basic layout element in Bootstrap and are </a:t>
            </a:r>
            <a:r>
              <a:rPr lang="en-US" sz="1600" b="1" dirty="0">
                <a:latin typeface="Amasis MT Pro" panose="02040504050005020304" pitchFamily="18" charset="0"/>
              </a:rPr>
              <a:t>required when using the default grid system</a:t>
            </a:r>
            <a:r>
              <a:rPr lang="en-US" sz="1600" dirty="0">
                <a:latin typeface="Amasis MT Pro" panose="02040504050005020304" pitchFamily="18" charset="0"/>
              </a:rPr>
              <a:t>. </a:t>
            </a:r>
          </a:p>
          <a:p>
            <a:endParaRPr lang="en-US" sz="1600" dirty="0">
              <a:latin typeface="Amasis MT Pro" panose="02040504050005020304" pitchFamily="18" charset="0"/>
            </a:endParaRPr>
          </a:p>
          <a:p>
            <a:r>
              <a:rPr lang="en-US" sz="1600" dirty="0">
                <a:latin typeface="Amasis MT Pro" panose="02040504050005020304" pitchFamily="18" charset="0"/>
              </a:rPr>
              <a:t>Containers are used to contain, pad, and (sometimes) center the content within them. While containers </a:t>
            </a:r>
            <a:r>
              <a:rPr lang="en-US" sz="1600" i="1" dirty="0">
                <a:latin typeface="Amasis MT Pro" panose="02040504050005020304" pitchFamily="18" charset="0"/>
              </a:rPr>
              <a:t>can</a:t>
            </a:r>
            <a:r>
              <a:rPr lang="en-US" sz="1600" dirty="0">
                <a:latin typeface="Amasis MT Pro" panose="02040504050005020304" pitchFamily="18" charset="0"/>
              </a:rPr>
              <a:t> be nested, most layouts do not require a nested container.</a:t>
            </a:r>
          </a:p>
          <a:p>
            <a:endParaRPr lang="en-US" sz="1600" dirty="0">
              <a:latin typeface="Amasis MT Pro" panose="02040504050005020304" pitchFamily="18" charset="0"/>
            </a:endParaRPr>
          </a:p>
          <a:p>
            <a:r>
              <a:rPr lang="en-US" sz="1600" dirty="0">
                <a:latin typeface="Amasis MT Pro" panose="02040504050005020304" pitchFamily="18" charset="0"/>
              </a:rPr>
              <a:t>Bootstrap grid system allows </a:t>
            </a:r>
            <a:r>
              <a:rPr lang="en-US" sz="1600" dirty="0" err="1">
                <a:latin typeface="Amasis MT Pro" panose="02040504050005020304" pitchFamily="18" charset="0"/>
              </a:rPr>
              <a:t>upto</a:t>
            </a:r>
            <a:r>
              <a:rPr lang="en-US" sz="1600" dirty="0">
                <a:latin typeface="Amasis MT Pro" panose="02040504050005020304" pitchFamily="18" charset="0"/>
              </a:rPr>
              <a:t> 12 columns across the page</a:t>
            </a:r>
          </a:p>
          <a:p>
            <a:endParaRPr lang="en-US" sz="1600" dirty="0">
              <a:latin typeface="Amasis MT Pro" panose="02040504050005020304" pitchFamily="18" charset="0"/>
            </a:endParaRPr>
          </a:p>
          <a:p>
            <a:endParaRPr lang="en-US" sz="1600" dirty="0">
              <a:latin typeface="Amasis MT Pro" panose="02040504050005020304" pitchFamily="18" charset="0"/>
            </a:endParaRPr>
          </a:p>
        </p:txBody>
      </p:sp>
      <p:pic>
        <p:nvPicPr>
          <p:cNvPr id="6" name="Picture 5">
            <a:extLst>
              <a:ext uri="{FF2B5EF4-FFF2-40B4-BE49-F238E27FC236}">
                <a16:creationId xmlns:a16="http://schemas.microsoft.com/office/drawing/2014/main" id="{7F9F8684-4403-4BEE-A18F-5E7BB6D40534}"/>
              </a:ext>
            </a:extLst>
          </p:cNvPr>
          <p:cNvPicPr>
            <a:picLocks noChangeAspect="1"/>
          </p:cNvPicPr>
          <p:nvPr/>
        </p:nvPicPr>
        <p:blipFill>
          <a:blip r:embed="rId3"/>
          <a:stretch>
            <a:fillRect/>
          </a:stretch>
        </p:blipFill>
        <p:spPr>
          <a:xfrm>
            <a:off x="476250" y="3299781"/>
            <a:ext cx="8667750" cy="2781300"/>
          </a:xfrm>
          <a:prstGeom prst="rect">
            <a:avLst/>
          </a:prstGeom>
        </p:spPr>
      </p:pic>
    </p:spTree>
    <p:extLst>
      <p:ext uri="{BB962C8B-B14F-4D97-AF65-F5344CB8AC3E}">
        <p14:creationId xmlns:p14="http://schemas.microsoft.com/office/powerpoint/2010/main" val="22999664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4421FD-DC1B-4C6B-9A62-07139AA71A66}"/>
              </a:ext>
            </a:extLst>
          </p:cNvPr>
          <p:cNvSpPr>
            <a:spLocks noGrp="1"/>
          </p:cNvSpPr>
          <p:nvPr>
            <p:ph type="sldNum" sz="quarter" idx="12"/>
          </p:nvPr>
        </p:nvSpPr>
        <p:spPr/>
        <p:txBody>
          <a:bodyPr/>
          <a:lstStyle/>
          <a:p>
            <a:fld id="{6767FADE-2612-3649-B495-F644A23F288B}" type="slidenum">
              <a:rPr lang="en-US" smtClean="0"/>
              <a:pPr/>
              <a:t>82</a:t>
            </a:fld>
            <a:endParaRPr lang="en-US"/>
          </a:p>
        </p:txBody>
      </p:sp>
      <p:sp>
        <p:nvSpPr>
          <p:cNvPr id="3" name="Title 2">
            <a:extLst>
              <a:ext uri="{FF2B5EF4-FFF2-40B4-BE49-F238E27FC236}">
                <a16:creationId xmlns:a16="http://schemas.microsoft.com/office/drawing/2014/main" id="{A048A672-8405-4AFB-A6D5-4E6D92ECB44B}"/>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Bootstrap – Container class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38BD80C0-F9A9-4263-83FE-31746A1F9FF2}"/>
              </a:ext>
            </a:extLst>
          </p:cNvPr>
          <p:cNvSpPr>
            <a:spLocks noGrp="1"/>
          </p:cNvSpPr>
          <p:nvPr>
            <p:ph sz="quarter" idx="13"/>
          </p:nvPr>
        </p:nvSpPr>
        <p:spPr>
          <a:xfrm>
            <a:off x="665610" y="1240755"/>
            <a:ext cx="7914864" cy="4118053"/>
          </a:xfrm>
        </p:spPr>
        <p:txBody>
          <a:bodyPr/>
          <a:lstStyle/>
          <a:p>
            <a:r>
              <a:rPr lang="en-US" sz="1600" dirty="0">
                <a:latin typeface="Amasis MT Pro" panose="02040504050005020304" pitchFamily="18" charset="0"/>
              </a:rPr>
              <a:t>Bootstrap comes with three different containers:</a:t>
            </a:r>
          </a:p>
          <a:p>
            <a:pPr lvl="1"/>
            <a:r>
              <a:rPr lang="en-US" sz="1600" b="1" dirty="0">
                <a:latin typeface="Amasis MT Pro" panose="02040504050005020304" pitchFamily="18" charset="0"/>
              </a:rPr>
              <a:t>.container</a:t>
            </a:r>
            <a:r>
              <a:rPr lang="en-US" sz="1600" dirty="0">
                <a:latin typeface="Amasis MT Pro" panose="02040504050005020304" pitchFamily="18" charset="0"/>
              </a:rPr>
              <a:t>, which sets a max-width at each responsive breakpoint</a:t>
            </a:r>
          </a:p>
          <a:p>
            <a:pPr lvl="1"/>
            <a:r>
              <a:rPr lang="en-US" sz="1600" b="1" dirty="0">
                <a:latin typeface="Amasis MT Pro" panose="02040504050005020304" pitchFamily="18" charset="0"/>
              </a:rPr>
              <a:t>.container-fluid</a:t>
            </a:r>
            <a:r>
              <a:rPr lang="en-US" sz="1600" dirty="0">
                <a:latin typeface="Amasis MT Pro" panose="02040504050005020304" pitchFamily="18" charset="0"/>
              </a:rPr>
              <a:t>, which is width: 100% at all breakpoints</a:t>
            </a:r>
          </a:p>
          <a:p>
            <a:pPr lvl="1"/>
            <a:r>
              <a:rPr lang="en-US" sz="1600" b="1" dirty="0">
                <a:latin typeface="Amasis MT Pro" panose="02040504050005020304" pitchFamily="18" charset="0"/>
              </a:rPr>
              <a:t>.container-{breakpoint}</a:t>
            </a:r>
            <a:r>
              <a:rPr lang="en-US" sz="1600" dirty="0">
                <a:latin typeface="Amasis MT Pro" panose="02040504050005020304" pitchFamily="18" charset="0"/>
              </a:rPr>
              <a:t>, which is width: 100% until the specified breakpoint</a:t>
            </a:r>
          </a:p>
          <a:p>
            <a:pPr lvl="1"/>
            <a:endParaRPr lang="en-US" sz="1600" dirty="0">
              <a:latin typeface="Amasis MT Pro" panose="02040504050005020304" pitchFamily="18" charset="0"/>
            </a:endParaRPr>
          </a:p>
          <a:p>
            <a:pPr marL="457200" lvl="1" indent="0">
              <a:buNone/>
            </a:pPr>
            <a:endParaRPr lang="en-US" sz="1600" dirty="0">
              <a:latin typeface="Amasis MT Pro" panose="02040504050005020304" pitchFamily="18" charset="0"/>
            </a:endParaRPr>
          </a:p>
          <a:p>
            <a:endParaRPr lang="en-US" sz="1600" dirty="0">
              <a:latin typeface="Amasis MT Pro" panose="02040504050005020304" pitchFamily="18" charset="0"/>
            </a:endParaRPr>
          </a:p>
        </p:txBody>
      </p:sp>
      <p:pic>
        <p:nvPicPr>
          <p:cNvPr id="6" name="Picture 5">
            <a:extLst>
              <a:ext uri="{FF2B5EF4-FFF2-40B4-BE49-F238E27FC236}">
                <a16:creationId xmlns:a16="http://schemas.microsoft.com/office/drawing/2014/main" id="{DB2C9371-F6A0-4A83-B008-3A3EE9D410AE}"/>
              </a:ext>
            </a:extLst>
          </p:cNvPr>
          <p:cNvPicPr>
            <a:picLocks noChangeAspect="1"/>
          </p:cNvPicPr>
          <p:nvPr/>
        </p:nvPicPr>
        <p:blipFill>
          <a:blip r:embed="rId3"/>
          <a:stretch>
            <a:fillRect/>
          </a:stretch>
        </p:blipFill>
        <p:spPr>
          <a:xfrm>
            <a:off x="311490" y="2541181"/>
            <a:ext cx="8237198" cy="1716494"/>
          </a:xfrm>
          <a:prstGeom prst="rect">
            <a:avLst/>
          </a:prstGeom>
        </p:spPr>
      </p:pic>
    </p:spTree>
    <p:extLst>
      <p:ext uri="{BB962C8B-B14F-4D97-AF65-F5344CB8AC3E}">
        <p14:creationId xmlns:p14="http://schemas.microsoft.com/office/powerpoint/2010/main" val="32728727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4421FD-DC1B-4C6B-9A62-07139AA71A66}"/>
              </a:ext>
            </a:extLst>
          </p:cNvPr>
          <p:cNvSpPr>
            <a:spLocks noGrp="1"/>
          </p:cNvSpPr>
          <p:nvPr>
            <p:ph type="sldNum" sz="quarter" idx="12"/>
          </p:nvPr>
        </p:nvSpPr>
        <p:spPr/>
        <p:txBody>
          <a:bodyPr/>
          <a:lstStyle/>
          <a:p>
            <a:fld id="{6767FADE-2612-3649-B495-F644A23F288B}" type="slidenum">
              <a:rPr lang="en-US" smtClean="0"/>
              <a:pPr/>
              <a:t>83</a:t>
            </a:fld>
            <a:endParaRPr lang="en-US"/>
          </a:p>
        </p:txBody>
      </p:sp>
      <p:sp>
        <p:nvSpPr>
          <p:cNvPr id="3" name="Title 2">
            <a:extLst>
              <a:ext uri="{FF2B5EF4-FFF2-40B4-BE49-F238E27FC236}">
                <a16:creationId xmlns:a16="http://schemas.microsoft.com/office/drawing/2014/main" id="{A048A672-8405-4AFB-A6D5-4E6D92ECB44B}"/>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Bootstrap – Container class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38BD80C0-F9A9-4263-83FE-31746A1F9FF2}"/>
              </a:ext>
            </a:extLst>
          </p:cNvPr>
          <p:cNvSpPr>
            <a:spLocks noGrp="1"/>
          </p:cNvSpPr>
          <p:nvPr>
            <p:ph sz="quarter" idx="13"/>
          </p:nvPr>
        </p:nvSpPr>
        <p:spPr>
          <a:xfrm>
            <a:off x="665610" y="1240755"/>
            <a:ext cx="7914864" cy="4118053"/>
          </a:xfrm>
        </p:spPr>
        <p:txBody>
          <a:bodyPr/>
          <a:lstStyle/>
          <a:p>
            <a:r>
              <a:rPr lang="en-US" sz="1600" dirty="0">
                <a:latin typeface="Amasis MT Pro" panose="02040504050005020304" pitchFamily="18" charset="0"/>
              </a:rPr>
              <a:t>Bootstrap has four classes</a:t>
            </a:r>
          </a:p>
          <a:p>
            <a:pPr lvl="1"/>
            <a:r>
              <a:rPr lang="en-US" sz="1600" b="1" dirty="0" err="1">
                <a:latin typeface="Amasis MT Pro" panose="02040504050005020304" pitchFamily="18" charset="0"/>
              </a:rPr>
              <a:t>xs</a:t>
            </a:r>
            <a:r>
              <a:rPr lang="en-US" sz="1600" dirty="0">
                <a:latin typeface="Amasis MT Pro" panose="02040504050005020304" pitchFamily="18" charset="0"/>
              </a:rPr>
              <a:t>, for phones – screens less than 768px</a:t>
            </a:r>
          </a:p>
          <a:p>
            <a:pPr lvl="1"/>
            <a:r>
              <a:rPr lang="en-US" sz="1600" b="1" dirty="0" err="1">
                <a:latin typeface="Amasis MT Pro" panose="02040504050005020304" pitchFamily="18" charset="0"/>
              </a:rPr>
              <a:t>sm</a:t>
            </a:r>
            <a:r>
              <a:rPr lang="en-US" sz="1600" dirty="0">
                <a:latin typeface="Amasis MT Pro" panose="02040504050005020304" pitchFamily="18" charset="0"/>
              </a:rPr>
              <a:t>, for tablets - screens equal to or greater than 768 </a:t>
            </a:r>
            <a:r>
              <a:rPr lang="en-US" sz="1600" dirty="0" err="1">
                <a:latin typeface="Amasis MT Pro" panose="02040504050005020304" pitchFamily="18" charset="0"/>
              </a:rPr>
              <a:t>px</a:t>
            </a:r>
            <a:r>
              <a:rPr lang="en-US" sz="1600" dirty="0">
                <a:latin typeface="Amasis MT Pro" panose="02040504050005020304" pitchFamily="18" charset="0"/>
              </a:rPr>
              <a:t> wide </a:t>
            </a:r>
          </a:p>
          <a:p>
            <a:pPr lvl="1"/>
            <a:r>
              <a:rPr lang="en-US" sz="1600" b="1" dirty="0">
                <a:latin typeface="Amasis MT Pro" panose="02040504050005020304" pitchFamily="18" charset="0"/>
              </a:rPr>
              <a:t>md</a:t>
            </a:r>
            <a:r>
              <a:rPr lang="en-US" sz="1600" dirty="0">
                <a:latin typeface="Amasis MT Pro" panose="02040504050005020304" pitchFamily="18" charset="0"/>
              </a:rPr>
              <a:t>, for small laptops  - screens equal to or greater than 992 </a:t>
            </a:r>
            <a:r>
              <a:rPr lang="en-US" sz="1600" dirty="0" err="1">
                <a:latin typeface="Amasis MT Pro" panose="02040504050005020304" pitchFamily="18" charset="0"/>
              </a:rPr>
              <a:t>px</a:t>
            </a:r>
            <a:r>
              <a:rPr lang="en-US" sz="1600" dirty="0">
                <a:latin typeface="Amasis MT Pro" panose="02040504050005020304" pitchFamily="18" charset="0"/>
              </a:rPr>
              <a:t> wide </a:t>
            </a:r>
          </a:p>
          <a:p>
            <a:pPr lvl="1"/>
            <a:r>
              <a:rPr lang="en-US" sz="1600" b="1" dirty="0">
                <a:latin typeface="Amasis MT Pro" panose="02040504050005020304" pitchFamily="18" charset="0"/>
              </a:rPr>
              <a:t>lg</a:t>
            </a:r>
            <a:r>
              <a:rPr lang="en-US" sz="1600" dirty="0">
                <a:latin typeface="Amasis MT Pro" panose="02040504050005020304" pitchFamily="18" charset="0"/>
              </a:rPr>
              <a:t>, for laptops and desktop - screens equal to or greater than 1200 </a:t>
            </a:r>
            <a:r>
              <a:rPr lang="en-US" sz="1600" dirty="0" err="1">
                <a:latin typeface="Amasis MT Pro" panose="02040504050005020304" pitchFamily="18" charset="0"/>
              </a:rPr>
              <a:t>px</a:t>
            </a:r>
            <a:r>
              <a:rPr lang="en-US" sz="1600" dirty="0">
                <a:latin typeface="Amasis MT Pro" panose="02040504050005020304" pitchFamily="18" charset="0"/>
              </a:rPr>
              <a:t> wide </a:t>
            </a:r>
          </a:p>
          <a:p>
            <a:pPr marL="457200" lvl="1" indent="0">
              <a:buNone/>
            </a:pPr>
            <a:endParaRPr lang="en-US" sz="1600" dirty="0">
              <a:latin typeface="Amasis MT Pro" panose="02040504050005020304" pitchFamily="18" charset="0"/>
            </a:endParaRPr>
          </a:p>
          <a:p>
            <a:pPr marL="457200" lvl="1" indent="0">
              <a:buNone/>
            </a:pPr>
            <a:endParaRPr lang="en-US" sz="1600" dirty="0">
              <a:latin typeface="Amasis MT Pro" panose="02040504050005020304" pitchFamily="18" charset="0"/>
            </a:endParaRPr>
          </a:p>
          <a:p>
            <a:endParaRPr lang="en-US" sz="1600" dirty="0">
              <a:latin typeface="Amasis MT Pro" panose="02040504050005020304" pitchFamily="18" charset="0"/>
            </a:endParaRPr>
          </a:p>
        </p:txBody>
      </p:sp>
      <p:sp>
        <p:nvSpPr>
          <p:cNvPr id="13" name="TextBox 12">
            <a:extLst>
              <a:ext uri="{FF2B5EF4-FFF2-40B4-BE49-F238E27FC236}">
                <a16:creationId xmlns:a16="http://schemas.microsoft.com/office/drawing/2014/main" id="{35324164-EDF0-4616-B14F-135E8091E3FA}"/>
              </a:ext>
            </a:extLst>
          </p:cNvPr>
          <p:cNvSpPr txBox="1"/>
          <p:nvPr/>
        </p:nvSpPr>
        <p:spPr>
          <a:xfrm>
            <a:off x="381826" y="3310904"/>
            <a:ext cx="5189633" cy="1384995"/>
          </a:xfrm>
          <a:prstGeom prst="rect">
            <a:avLst/>
          </a:prstGeom>
          <a:noFill/>
        </p:spPr>
        <p:txBody>
          <a:bodyPr wrap="square" rtlCol="0">
            <a:spAutoFit/>
          </a:bodyPr>
          <a:lstStyle/>
          <a:p>
            <a:r>
              <a:rPr lang="en-SG" sz="1200" dirty="0">
                <a:solidFill>
                  <a:srgbClr val="0070C0"/>
                </a:solidFill>
                <a:latin typeface="Consolas" panose="020B0609020204030204" pitchFamily="49" charset="0"/>
              </a:rPr>
              <a:t> &lt;div class="container"&gt;.container&lt;/div&gt;</a:t>
            </a:r>
          </a:p>
          <a:p>
            <a:r>
              <a:rPr lang="en-SG" sz="1200" dirty="0">
                <a:solidFill>
                  <a:srgbClr val="0070C0"/>
                </a:solidFill>
                <a:latin typeface="Consolas" panose="020B0609020204030204" pitchFamily="49" charset="0"/>
              </a:rPr>
              <a:t> &lt;div class="container-</a:t>
            </a:r>
            <a:r>
              <a:rPr lang="en-SG" sz="1200" dirty="0" err="1">
                <a:solidFill>
                  <a:srgbClr val="0070C0"/>
                </a:solidFill>
                <a:latin typeface="Consolas" panose="020B0609020204030204" pitchFamily="49" charset="0"/>
              </a:rPr>
              <a:t>sm</a:t>
            </a:r>
            <a:r>
              <a:rPr lang="en-SG" sz="1200" dirty="0">
                <a:solidFill>
                  <a:srgbClr val="0070C0"/>
                </a:solidFill>
                <a:latin typeface="Consolas" panose="020B0609020204030204" pitchFamily="49" charset="0"/>
              </a:rPr>
              <a:t>"&gt;.container-</a:t>
            </a:r>
            <a:r>
              <a:rPr lang="en-SG" sz="1200" dirty="0" err="1">
                <a:solidFill>
                  <a:srgbClr val="0070C0"/>
                </a:solidFill>
                <a:latin typeface="Consolas" panose="020B0609020204030204" pitchFamily="49" charset="0"/>
              </a:rPr>
              <a:t>sm</a:t>
            </a:r>
            <a:r>
              <a:rPr lang="en-SG" sz="1200" dirty="0">
                <a:solidFill>
                  <a:srgbClr val="0070C0"/>
                </a:solidFill>
                <a:latin typeface="Consolas" panose="020B0609020204030204" pitchFamily="49" charset="0"/>
              </a:rPr>
              <a:t>&lt;/div&gt;</a:t>
            </a:r>
          </a:p>
          <a:p>
            <a:r>
              <a:rPr lang="en-SG" sz="1200" dirty="0">
                <a:solidFill>
                  <a:srgbClr val="0070C0"/>
                </a:solidFill>
                <a:latin typeface="Consolas" panose="020B0609020204030204" pitchFamily="49" charset="0"/>
              </a:rPr>
              <a:t> &lt;div class="container-md"&gt;.container-md&lt;/div&gt;</a:t>
            </a:r>
          </a:p>
          <a:p>
            <a:r>
              <a:rPr lang="en-SG" sz="1200" dirty="0">
                <a:solidFill>
                  <a:srgbClr val="0070C0"/>
                </a:solidFill>
                <a:latin typeface="Consolas" panose="020B0609020204030204" pitchFamily="49" charset="0"/>
              </a:rPr>
              <a:t> &lt;div class="container-</a:t>
            </a:r>
            <a:r>
              <a:rPr lang="en-SG" sz="1200" dirty="0" err="1">
                <a:solidFill>
                  <a:srgbClr val="0070C0"/>
                </a:solidFill>
                <a:latin typeface="Consolas" panose="020B0609020204030204" pitchFamily="49" charset="0"/>
              </a:rPr>
              <a:t>lg</a:t>
            </a:r>
            <a:r>
              <a:rPr lang="en-SG" sz="1200" dirty="0">
                <a:solidFill>
                  <a:srgbClr val="0070C0"/>
                </a:solidFill>
                <a:latin typeface="Consolas" panose="020B0609020204030204" pitchFamily="49" charset="0"/>
              </a:rPr>
              <a:t>"&gt;.container-</a:t>
            </a:r>
            <a:r>
              <a:rPr lang="en-SG" sz="1200" dirty="0" err="1">
                <a:solidFill>
                  <a:srgbClr val="0070C0"/>
                </a:solidFill>
                <a:latin typeface="Consolas" panose="020B0609020204030204" pitchFamily="49" charset="0"/>
              </a:rPr>
              <a:t>lg</a:t>
            </a:r>
            <a:r>
              <a:rPr lang="en-SG" sz="1200" dirty="0">
                <a:solidFill>
                  <a:srgbClr val="0070C0"/>
                </a:solidFill>
                <a:latin typeface="Consolas" panose="020B0609020204030204" pitchFamily="49" charset="0"/>
              </a:rPr>
              <a:t>&lt;/div&gt;</a:t>
            </a:r>
          </a:p>
          <a:p>
            <a:r>
              <a:rPr lang="en-SG" sz="1200" dirty="0">
                <a:solidFill>
                  <a:srgbClr val="0070C0"/>
                </a:solidFill>
                <a:latin typeface="Consolas" panose="020B0609020204030204" pitchFamily="49" charset="0"/>
              </a:rPr>
              <a:t> &lt;div class="container-xl"&gt;.container-xl&lt;/div&gt;</a:t>
            </a:r>
          </a:p>
          <a:p>
            <a:r>
              <a:rPr lang="en-SG" sz="1200" dirty="0">
                <a:solidFill>
                  <a:srgbClr val="0070C0"/>
                </a:solidFill>
                <a:latin typeface="Consolas" panose="020B0609020204030204" pitchFamily="49" charset="0"/>
              </a:rPr>
              <a:t> &lt;div class="container-</a:t>
            </a:r>
            <a:r>
              <a:rPr lang="en-SG" sz="1200" dirty="0" err="1">
                <a:solidFill>
                  <a:srgbClr val="0070C0"/>
                </a:solidFill>
                <a:latin typeface="Consolas" panose="020B0609020204030204" pitchFamily="49" charset="0"/>
              </a:rPr>
              <a:t>xxl</a:t>
            </a:r>
            <a:r>
              <a:rPr lang="en-SG" sz="1200" dirty="0">
                <a:solidFill>
                  <a:srgbClr val="0070C0"/>
                </a:solidFill>
                <a:latin typeface="Consolas" panose="020B0609020204030204" pitchFamily="49" charset="0"/>
              </a:rPr>
              <a:t>"&gt;.container-</a:t>
            </a:r>
            <a:r>
              <a:rPr lang="en-SG" sz="1200" dirty="0" err="1">
                <a:solidFill>
                  <a:srgbClr val="0070C0"/>
                </a:solidFill>
                <a:latin typeface="Consolas" panose="020B0609020204030204" pitchFamily="49" charset="0"/>
              </a:rPr>
              <a:t>xxl</a:t>
            </a:r>
            <a:r>
              <a:rPr lang="en-SG" sz="1200" dirty="0">
                <a:solidFill>
                  <a:srgbClr val="0070C0"/>
                </a:solidFill>
                <a:latin typeface="Consolas" panose="020B0609020204030204" pitchFamily="49" charset="0"/>
              </a:rPr>
              <a:t>&lt;/div&gt;</a:t>
            </a:r>
          </a:p>
          <a:p>
            <a:r>
              <a:rPr lang="en-SG" sz="1200" dirty="0">
                <a:solidFill>
                  <a:srgbClr val="0070C0"/>
                </a:solidFill>
                <a:latin typeface="Consolas" panose="020B0609020204030204" pitchFamily="49" charset="0"/>
              </a:rPr>
              <a:t> &lt;div class="container-fluid"&gt;.container-fluid&lt;/div&gt;</a:t>
            </a:r>
          </a:p>
        </p:txBody>
      </p:sp>
      <p:pic>
        <p:nvPicPr>
          <p:cNvPr id="14" name="Picture 13">
            <a:extLst>
              <a:ext uri="{FF2B5EF4-FFF2-40B4-BE49-F238E27FC236}">
                <a16:creationId xmlns:a16="http://schemas.microsoft.com/office/drawing/2014/main" id="{5F04FA40-4458-4D00-8FA8-A57C64830768}"/>
              </a:ext>
            </a:extLst>
          </p:cNvPr>
          <p:cNvPicPr>
            <a:picLocks noChangeAspect="1"/>
          </p:cNvPicPr>
          <p:nvPr/>
        </p:nvPicPr>
        <p:blipFill>
          <a:blip r:embed="rId3"/>
          <a:stretch>
            <a:fillRect/>
          </a:stretch>
        </p:blipFill>
        <p:spPr>
          <a:xfrm>
            <a:off x="5038341" y="2881914"/>
            <a:ext cx="3825917" cy="3335227"/>
          </a:xfrm>
          <a:prstGeom prst="rect">
            <a:avLst/>
          </a:prstGeom>
        </p:spPr>
      </p:pic>
    </p:spTree>
    <p:extLst>
      <p:ext uri="{BB962C8B-B14F-4D97-AF65-F5344CB8AC3E}">
        <p14:creationId xmlns:p14="http://schemas.microsoft.com/office/powerpoint/2010/main" val="36994284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700855-D748-43B8-B373-AA86E89E09FF}"/>
              </a:ext>
            </a:extLst>
          </p:cNvPr>
          <p:cNvSpPr>
            <a:spLocks noGrp="1"/>
          </p:cNvSpPr>
          <p:nvPr>
            <p:ph type="sldNum" sz="quarter" idx="12"/>
          </p:nvPr>
        </p:nvSpPr>
        <p:spPr/>
        <p:txBody>
          <a:bodyPr/>
          <a:lstStyle/>
          <a:p>
            <a:fld id="{6767FADE-2612-3649-B495-F644A23F288B}" type="slidenum">
              <a:rPr lang="en-US" smtClean="0"/>
              <a:pPr/>
              <a:t>84</a:t>
            </a:fld>
            <a:endParaRPr lang="en-US"/>
          </a:p>
        </p:txBody>
      </p:sp>
      <p:sp>
        <p:nvSpPr>
          <p:cNvPr id="3" name="Title 2">
            <a:extLst>
              <a:ext uri="{FF2B5EF4-FFF2-40B4-BE49-F238E27FC236}">
                <a16:creationId xmlns:a16="http://schemas.microsoft.com/office/drawing/2014/main" id="{5CAF3477-26B7-4533-ADFE-804B3C914B4B}"/>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Bootstrap - Breakpoints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CB2117D2-274F-4DF2-BA75-1633ABC62FF6}"/>
              </a:ext>
            </a:extLst>
          </p:cNvPr>
          <p:cNvSpPr>
            <a:spLocks noGrp="1"/>
          </p:cNvSpPr>
          <p:nvPr>
            <p:ph sz="quarter" idx="13"/>
          </p:nvPr>
        </p:nvSpPr>
        <p:spPr>
          <a:xfrm>
            <a:off x="665163" y="1276128"/>
            <a:ext cx="7477125" cy="3759200"/>
          </a:xfrm>
        </p:spPr>
        <p:txBody>
          <a:bodyPr/>
          <a:lstStyle/>
          <a:p>
            <a:r>
              <a:rPr lang="en-US" sz="1800" dirty="0">
                <a:latin typeface="Amasis MT Pro" panose="02040504050005020304" pitchFamily="18" charset="0"/>
              </a:rPr>
              <a:t>Breakpoints are customizable widths that determine how your responsive layout behaves across device or viewport* sizes in Bootstrap. </a:t>
            </a:r>
          </a:p>
          <a:p>
            <a:endParaRPr lang="en-US" sz="1800" dirty="0">
              <a:latin typeface="Amasis MT Pro" panose="02040504050005020304" pitchFamily="18" charset="0"/>
            </a:endParaRPr>
          </a:p>
          <a:p>
            <a:r>
              <a:rPr lang="en-US" sz="1800" dirty="0">
                <a:latin typeface="Amasis MT Pro" panose="02040504050005020304" pitchFamily="18" charset="0"/>
              </a:rPr>
              <a:t>Bootstrap includes </a:t>
            </a:r>
            <a:r>
              <a:rPr lang="en-US" sz="1800" u="sng" dirty="0">
                <a:latin typeface="Amasis MT Pro" panose="02040504050005020304" pitchFamily="18" charset="0"/>
              </a:rPr>
              <a:t>six default breakpoints</a:t>
            </a:r>
            <a:r>
              <a:rPr lang="en-US" sz="1800" dirty="0">
                <a:latin typeface="Amasis MT Pro" panose="02040504050005020304" pitchFamily="18" charset="0"/>
              </a:rPr>
              <a:t>, sometimes referred to as grid tiers(or responsive tiers), for building responsively. </a:t>
            </a:r>
          </a:p>
          <a:p>
            <a:endParaRPr lang="en-SG" sz="1800" dirty="0">
              <a:latin typeface="Amasis MT Pro" panose="02040504050005020304" pitchFamily="18" charset="0"/>
            </a:endParaRPr>
          </a:p>
        </p:txBody>
      </p:sp>
      <p:sp>
        <p:nvSpPr>
          <p:cNvPr id="6" name="TextBox 5">
            <a:extLst>
              <a:ext uri="{FF2B5EF4-FFF2-40B4-BE49-F238E27FC236}">
                <a16:creationId xmlns:a16="http://schemas.microsoft.com/office/drawing/2014/main" id="{316A8253-E4C3-4C0A-A20E-F3A19E9BB440}"/>
              </a:ext>
            </a:extLst>
          </p:cNvPr>
          <p:cNvSpPr txBox="1"/>
          <p:nvPr/>
        </p:nvSpPr>
        <p:spPr>
          <a:xfrm>
            <a:off x="665163" y="6004560"/>
            <a:ext cx="3857146" cy="261610"/>
          </a:xfrm>
          <a:prstGeom prst="rect">
            <a:avLst/>
          </a:prstGeom>
          <a:noFill/>
        </p:spPr>
        <p:txBody>
          <a:bodyPr wrap="none" rtlCol="0">
            <a:spAutoFit/>
          </a:bodyPr>
          <a:lstStyle/>
          <a:p>
            <a:r>
              <a:rPr lang="en-SG" sz="1100" dirty="0">
                <a:hlinkClick r:id="rId3"/>
              </a:rPr>
              <a:t>https://getbootstrap.com/docs/5.0/layout/breakpoints/</a:t>
            </a:r>
            <a:r>
              <a:rPr lang="en-SG" sz="1100" dirty="0"/>
              <a:t> </a:t>
            </a:r>
          </a:p>
        </p:txBody>
      </p:sp>
      <p:pic>
        <p:nvPicPr>
          <p:cNvPr id="7" name="Picture 6">
            <a:extLst>
              <a:ext uri="{FF2B5EF4-FFF2-40B4-BE49-F238E27FC236}">
                <a16:creationId xmlns:a16="http://schemas.microsoft.com/office/drawing/2014/main" id="{BDF4BCBF-D7C3-49C4-923D-3CDE23984130}"/>
              </a:ext>
            </a:extLst>
          </p:cNvPr>
          <p:cNvPicPr>
            <a:picLocks noChangeAspect="1"/>
          </p:cNvPicPr>
          <p:nvPr/>
        </p:nvPicPr>
        <p:blipFill>
          <a:blip r:embed="rId4"/>
          <a:stretch>
            <a:fillRect/>
          </a:stretch>
        </p:blipFill>
        <p:spPr>
          <a:xfrm>
            <a:off x="1598255" y="3231451"/>
            <a:ext cx="5782073" cy="2276475"/>
          </a:xfrm>
          <a:prstGeom prst="rect">
            <a:avLst/>
          </a:prstGeom>
        </p:spPr>
      </p:pic>
      <p:sp>
        <p:nvSpPr>
          <p:cNvPr id="5" name="TextBox 4">
            <a:extLst>
              <a:ext uri="{FF2B5EF4-FFF2-40B4-BE49-F238E27FC236}">
                <a16:creationId xmlns:a16="http://schemas.microsoft.com/office/drawing/2014/main" id="{5255DEE3-E6F0-458D-B510-43943E1134CE}"/>
              </a:ext>
            </a:extLst>
          </p:cNvPr>
          <p:cNvSpPr txBox="1"/>
          <p:nvPr/>
        </p:nvSpPr>
        <p:spPr>
          <a:xfrm>
            <a:off x="5383635" y="1939053"/>
            <a:ext cx="1828018" cy="646331"/>
          </a:xfrm>
          <a:prstGeom prst="rect">
            <a:avLst/>
          </a:prstGeom>
          <a:noFill/>
        </p:spPr>
        <p:txBody>
          <a:bodyPr wrap="square" rtlCol="0">
            <a:spAutoFit/>
          </a:bodyPr>
          <a:lstStyle/>
          <a:p>
            <a:r>
              <a:rPr lang="en-US" sz="1200" dirty="0">
                <a:solidFill>
                  <a:srgbClr val="0070C0"/>
                </a:solidFill>
              </a:rPr>
              <a:t>*The viewport is the user's visible area of a web page.</a:t>
            </a:r>
            <a:endParaRPr lang="en-SG" sz="1200" dirty="0">
              <a:solidFill>
                <a:srgbClr val="0070C0"/>
              </a:solidFill>
            </a:endParaRPr>
          </a:p>
        </p:txBody>
      </p:sp>
    </p:spTree>
    <p:extLst>
      <p:ext uri="{BB962C8B-B14F-4D97-AF65-F5344CB8AC3E}">
        <p14:creationId xmlns:p14="http://schemas.microsoft.com/office/powerpoint/2010/main" val="5743676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700855-D748-43B8-B373-AA86E89E09FF}"/>
              </a:ext>
            </a:extLst>
          </p:cNvPr>
          <p:cNvSpPr>
            <a:spLocks noGrp="1"/>
          </p:cNvSpPr>
          <p:nvPr>
            <p:ph type="sldNum" sz="quarter" idx="12"/>
          </p:nvPr>
        </p:nvSpPr>
        <p:spPr/>
        <p:txBody>
          <a:bodyPr/>
          <a:lstStyle/>
          <a:p>
            <a:fld id="{6767FADE-2612-3649-B495-F644A23F288B}" type="slidenum">
              <a:rPr lang="en-US" smtClean="0"/>
              <a:pPr/>
              <a:t>85</a:t>
            </a:fld>
            <a:endParaRPr lang="en-US"/>
          </a:p>
        </p:txBody>
      </p:sp>
      <p:sp>
        <p:nvSpPr>
          <p:cNvPr id="3" name="Title 2">
            <a:extLst>
              <a:ext uri="{FF2B5EF4-FFF2-40B4-BE49-F238E27FC236}">
                <a16:creationId xmlns:a16="http://schemas.microsoft.com/office/drawing/2014/main" id="{5CAF3477-26B7-4533-ADFE-804B3C914B4B}"/>
              </a:ext>
            </a:extLst>
          </p:cNvPr>
          <p:cNvSpPr>
            <a:spLocks noGrp="1"/>
          </p:cNvSpPr>
          <p:nvPr>
            <p:ph type="title"/>
          </p:nvPr>
        </p:nvSpPr>
        <p:spPr>
          <a:xfrm>
            <a:off x="254508" y="314236"/>
            <a:ext cx="8474822" cy="1133564"/>
          </a:xfrm>
        </p:spPr>
        <p:txBody>
          <a:bodyPr>
            <a:noAutofit/>
          </a:bodyPr>
          <a:lstStyle/>
          <a:p>
            <a:r>
              <a:rPr lang="en-US" dirty="0">
                <a:solidFill>
                  <a:schemeClr val="tx1"/>
                </a:solidFill>
                <a:latin typeface="Amasis MT Pro Black" panose="02040A04050005020304" pitchFamily="18" charset="0"/>
              </a:rPr>
              <a:t>Bootstrap – Container class breakpoints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CB2117D2-274F-4DF2-BA75-1633ABC62FF6}"/>
              </a:ext>
            </a:extLst>
          </p:cNvPr>
          <p:cNvSpPr>
            <a:spLocks noGrp="1"/>
          </p:cNvSpPr>
          <p:nvPr>
            <p:ph sz="quarter" idx="13"/>
          </p:nvPr>
        </p:nvSpPr>
        <p:spPr>
          <a:xfrm>
            <a:off x="499580" y="1316279"/>
            <a:ext cx="7477125" cy="3759200"/>
          </a:xfrm>
        </p:spPr>
        <p:txBody>
          <a:bodyPr/>
          <a:lstStyle/>
          <a:p>
            <a:r>
              <a:rPr lang="en-US" sz="2000" dirty="0"/>
              <a:t>These are the </a:t>
            </a:r>
            <a:r>
              <a:rPr lang="en-US" sz="2000" dirty="0">
                <a:latin typeface="Amasis MT Pro" panose="02040504050005020304" pitchFamily="18" charset="0"/>
              </a:rPr>
              <a:t>breakpoints</a:t>
            </a:r>
            <a:r>
              <a:rPr lang="en-US" sz="2000" dirty="0"/>
              <a:t> specific to the .container class.</a:t>
            </a:r>
          </a:p>
          <a:p>
            <a:endParaRPr lang="en-SG" sz="2000" dirty="0"/>
          </a:p>
        </p:txBody>
      </p:sp>
      <p:pic>
        <p:nvPicPr>
          <p:cNvPr id="5" name="Picture 4">
            <a:extLst>
              <a:ext uri="{FF2B5EF4-FFF2-40B4-BE49-F238E27FC236}">
                <a16:creationId xmlns:a16="http://schemas.microsoft.com/office/drawing/2014/main" id="{6EC768C5-A2CE-454D-A4F7-95973823A54E}"/>
              </a:ext>
            </a:extLst>
          </p:cNvPr>
          <p:cNvPicPr>
            <a:picLocks noChangeAspect="1"/>
          </p:cNvPicPr>
          <p:nvPr/>
        </p:nvPicPr>
        <p:blipFill>
          <a:blip r:embed="rId3"/>
          <a:stretch>
            <a:fillRect/>
          </a:stretch>
        </p:blipFill>
        <p:spPr>
          <a:xfrm>
            <a:off x="254508" y="2545134"/>
            <a:ext cx="7125820" cy="2992673"/>
          </a:xfrm>
          <a:prstGeom prst="rect">
            <a:avLst/>
          </a:prstGeom>
        </p:spPr>
      </p:pic>
      <p:sp>
        <p:nvSpPr>
          <p:cNvPr id="6" name="TextBox 5">
            <a:extLst>
              <a:ext uri="{FF2B5EF4-FFF2-40B4-BE49-F238E27FC236}">
                <a16:creationId xmlns:a16="http://schemas.microsoft.com/office/drawing/2014/main" id="{316A8253-E4C3-4C0A-A20E-F3A19E9BB440}"/>
              </a:ext>
            </a:extLst>
          </p:cNvPr>
          <p:cNvSpPr txBox="1"/>
          <p:nvPr/>
        </p:nvSpPr>
        <p:spPr>
          <a:xfrm>
            <a:off x="665163" y="6004560"/>
            <a:ext cx="3776996" cy="261610"/>
          </a:xfrm>
          <a:prstGeom prst="rect">
            <a:avLst/>
          </a:prstGeom>
          <a:noFill/>
        </p:spPr>
        <p:txBody>
          <a:bodyPr wrap="none" rtlCol="0">
            <a:spAutoFit/>
          </a:bodyPr>
          <a:lstStyle/>
          <a:p>
            <a:r>
              <a:rPr lang="en-SG" sz="1100" dirty="0">
                <a:hlinkClick r:id="rId4"/>
              </a:rPr>
              <a:t>https://getbootstrap.com/docs/5.0/layout/containers/</a:t>
            </a:r>
            <a:r>
              <a:rPr lang="en-SG" sz="1100" dirty="0"/>
              <a:t> </a:t>
            </a:r>
          </a:p>
        </p:txBody>
      </p:sp>
      <p:sp>
        <p:nvSpPr>
          <p:cNvPr id="7" name="TextBox 6">
            <a:extLst>
              <a:ext uri="{FF2B5EF4-FFF2-40B4-BE49-F238E27FC236}">
                <a16:creationId xmlns:a16="http://schemas.microsoft.com/office/drawing/2014/main" id="{98E8B844-5CF1-466C-9DB1-4D915C13E3BA}"/>
              </a:ext>
            </a:extLst>
          </p:cNvPr>
          <p:cNvSpPr txBox="1"/>
          <p:nvPr/>
        </p:nvSpPr>
        <p:spPr>
          <a:xfrm>
            <a:off x="833121" y="2112762"/>
            <a:ext cx="3108960" cy="577081"/>
          </a:xfrm>
          <a:prstGeom prst="rect">
            <a:avLst/>
          </a:prstGeom>
          <a:noFill/>
        </p:spPr>
        <p:txBody>
          <a:bodyPr wrap="square" rtlCol="0">
            <a:spAutoFit/>
          </a:bodyPr>
          <a:lstStyle/>
          <a:p>
            <a:r>
              <a:rPr lang="en-US" sz="1050" dirty="0">
                <a:solidFill>
                  <a:srgbClr val="0070C0"/>
                </a:solidFill>
              </a:rPr>
              <a:t>The default </a:t>
            </a:r>
            <a:r>
              <a:rPr lang="en-US" sz="1050" b="1" dirty="0">
                <a:solidFill>
                  <a:srgbClr val="0070C0"/>
                </a:solidFill>
              </a:rPr>
              <a:t>.container </a:t>
            </a:r>
            <a:r>
              <a:rPr lang="en-US" sz="1050" dirty="0">
                <a:solidFill>
                  <a:srgbClr val="0070C0"/>
                </a:solidFill>
              </a:rPr>
              <a:t>class is a responsive, fixed-width container, meaning its max-width changes at each breakpoint.</a:t>
            </a:r>
            <a:endParaRPr lang="en-SG" sz="1050" dirty="0">
              <a:solidFill>
                <a:srgbClr val="0070C0"/>
              </a:solidFill>
            </a:endParaRPr>
          </a:p>
        </p:txBody>
      </p:sp>
      <p:cxnSp>
        <p:nvCxnSpPr>
          <p:cNvPr id="9" name="Straight Arrow Connector 8">
            <a:extLst>
              <a:ext uri="{FF2B5EF4-FFF2-40B4-BE49-F238E27FC236}">
                <a16:creationId xmlns:a16="http://schemas.microsoft.com/office/drawing/2014/main" id="{09E32806-2F76-47E4-8F47-978E6C60B5A2}"/>
              </a:ext>
            </a:extLst>
          </p:cNvPr>
          <p:cNvCxnSpPr>
            <a:cxnSpLocks/>
          </p:cNvCxnSpPr>
          <p:nvPr/>
        </p:nvCxnSpPr>
        <p:spPr>
          <a:xfrm flipH="1">
            <a:off x="1254034" y="2678248"/>
            <a:ext cx="676366" cy="58079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9A4C959-8639-437D-AA3F-1CDD7DC7C4EC}"/>
              </a:ext>
            </a:extLst>
          </p:cNvPr>
          <p:cNvSpPr txBox="1"/>
          <p:nvPr/>
        </p:nvSpPr>
        <p:spPr>
          <a:xfrm>
            <a:off x="2387601" y="5508514"/>
            <a:ext cx="6185481" cy="461665"/>
          </a:xfrm>
          <a:prstGeom prst="rect">
            <a:avLst/>
          </a:prstGeom>
          <a:noFill/>
        </p:spPr>
        <p:txBody>
          <a:bodyPr wrap="square" rtlCol="0">
            <a:spAutoFit/>
          </a:bodyPr>
          <a:lstStyle/>
          <a:p>
            <a:r>
              <a:rPr lang="en-US" sz="1200" dirty="0">
                <a:solidFill>
                  <a:srgbClr val="0070C0"/>
                </a:solidFill>
              </a:rPr>
              <a:t>For example, .container-</a:t>
            </a:r>
            <a:r>
              <a:rPr lang="en-US" sz="1200" dirty="0" err="1">
                <a:solidFill>
                  <a:srgbClr val="0070C0"/>
                </a:solidFill>
              </a:rPr>
              <a:t>sm</a:t>
            </a:r>
            <a:r>
              <a:rPr lang="en-US" sz="1200" dirty="0">
                <a:solidFill>
                  <a:srgbClr val="0070C0"/>
                </a:solidFill>
              </a:rPr>
              <a:t> is 100% wide to start until the </a:t>
            </a:r>
            <a:r>
              <a:rPr lang="en-US" sz="1200" dirty="0" err="1">
                <a:solidFill>
                  <a:srgbClr val="0070C0"/>
                </a:solidFill>
              </a:rPr>
              <a:t>sm</a:t>
            </a:r>
            <a:r>
              <a:rPr lang="en-US" sz="1200" dirty="0">
                <a:solidFill>
                  <a:srgbClr val="0070C0"/>
                </a:solidFill>
              </a:rPr>
              <a:t> breakpoint is reached, where it will scale up with md, lg, xl, and </a:t>
            </a:r>
            <a:r>
              <a:rPr lang="en-US" sz="1200" dirty="0" err="1">
                <a:solidFill>
                  <a:srgbClr val="0070C0"/>
                </a:solidFill>
              </a:rPr>
              <a:t>xxl</a:t>
            </a:r>
            <a:r>
              <a:rPr lang="en-US" sz="1200" dirty="0">
                <a:solidFill>
                  <a:srgbClr val="0070C0"/>
                </a:solidFill>
              </a:rPr>
              <a:t>.</a:t>
            </a:r>
            <a:endParaRPr lang="en-SG" sz="1200" dirty="0">
              <a:solidFill>
                <a:srgbClr val="0070C0"/>
              </a:solidFill>
            </a:endParaRPr>
          </a:p>
        </p:txBody>
      </p:sp>
      <p:sp>
        <p:nvSpPr>
          <p:cNvPr id="14" name="TextBox 13">
            <a:extLst>
              <a:ext uri="{FF2B5EF4-FFF2-40B4-BE49-F238E27FC236}">
                <a16:creationId xmlns:a16="http://schemas.microsoft.com/office/drawing/2014/main" id="{CF7AEF58-754B-423B-9F33-D3AC6FD1D782}"/>
              </a:ext>
            </a:extLst>
          </p:cNvPr>
          <p:cNvSpPr txBox="1"/>
          <p:nvPr/>
        </p:nvSpPr>
        <p:spPr>
          <a:xfrm>
            <a:off x="6950930" y="3257448"/>
            <a:ext cx="2193070" cy="1384995"/>
          </a:xfrm>
          <a:prstGeom prst="rect">
            <a:avLst/>
          </a:prstGeom>
          <a:solidFill>
            <a:schemeClr val="bg1"/>
          </a:solidFill>
        </p:spPr>
        <p:txBody>
          <a:bodyPr wrap="square" rtlCol="0">
            <a:spAutoFit/>
          </a:bodyPr>
          <a:lstStyle/>
          <a:p>
            <a:r>
              <a:rPr lang="en-US" sz="1200" dirty="0">
                <a:solidFill>
                  <a:srgbClr val="0070C0"/>
                </a:solidFill>
              </a:rPr>
              <a:t>Responsive containers allow you to specify a class that is 100% wide until the specified breakpoint is reached, after which we apply max-widths for each of the higher breakpoints. </a:t>
            </a:r>
          </a:p>
        </p:txBody>
      </p:sp>
      <p:cxnSp>
        <p:nvCxnSpPr>
          <p:cNvPr id="15" name="Straight Arrow Connector 14">
            <a:extLst>
              <a:ext uri="{FF2B5EF4-FFF2-40B4-BE49-F238E27FC236}">
                <a16:creationId xmlns:a16="http://schemas.microsoft.com/office/drawing/2014/main" id="{9282CA7F-9522-4C90-97F2-A47678C89F5D}"/>
              </a:ext>
            </a:extLst>
          </p:cNvPr>
          <p:cNvCxnSpPr>
            <a:cxnSpLocks/>
            <a:stCxn id="12" idx="1"/>
          </p:cNvCxnSpPr>
          <p:nvPr/>
        </p:nvCxnSpPr>
        <p:spPr>
          <a:xfrm flipH="1" flipV="1">
            <a:off x="1254034" y="3598962"/>
            <a:ext cx="1133567" cy="214038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85029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7C3A0B-C8EE-4097-92DE-7F43373CDE28}"/>
              </a:ext>
            </a:extLst>
          </p:cNvPr>
          <p:cNvSpPr>
            <a:spLocks noGrp="1"/>
          </p:cNvSpPr>
          <p:nvPr>
            <p:ph type="sldNum" sz="quarter" idx="12"/>
          </p:nvPr>
        </p:nvSpPr>
        <p:spPr/>
        <p:txBody>
          <a:bodyPr/>
          <a:lstStyle/>
          <a:p>
            <a:fld id="{6767FADE-2612-3649-B495-F644A23F288B}" type="slidenum">
              <a:rPr lang="en-US" smtClean="0"/>
              <a:pPr/>
              <a:t>86</a:t>
            </a:fld>
            <a:endParaRPr lang="en-US"/>
          </a:p>
        </p:txBody>
      </p:sp>
      <p:sp>
        <p:nvSpPr>
          <p:cNvPr id="3" name="Title 2">
            <a:extLst>
              <a:ext uri="{FF2B5EF4-FFF2-40B4-BE49-F238E27FC236}">
                <a16:creationId xmlns:a16="http://schemas.microsoft.com/office/drawing/2014/main" id="{58F6099B-C94D-43E3-9F03-5EAAA8342080}"/>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Exercise 6 - Containers </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2C11FA17-49A0-4327-9912-9072842634F4}"/>
              </a:ext>
            </a:extLst>
          </p:cNvPr>
          <p:cNvSpPr>
            <a:spLocks noGrp="1"/>
          </p:cNvSpPr>
          <p:nvPr>
            <p:ph sz="quarter" idx="13"/>
          </p:nvPr>
        </p:nvSpPr>
        <p:spPr>
          <a:xfrm>
            <a:off x="665610" y="1011808"/>
            <a:ext cx="7477125" cy="3759200"/>
          </a:xfrm>
        </p:spPr>
        <p:txBody>
          <a:bodyPr/>
          <a:lstStyle/>
          <a:p>
            <a:pPr marL="457200" indent="-457200">
              <a:buFont typeface="+mj-lt"/>
              <a:buAutoNum type="alphaLcParenR"/>
            </a:pPr>
            <a:r>
              <a:rPr lang="en-US" sz="2000" dirty="0">
                <a:latin typeface="Amasis MT Pro" panose="02040504050005020304" pitchFamily="18" charset="0"/>
              </a:rPr>
              <a:t>Go to: </a:t>
            </a:r>
            <a:r>
              <a:rPr lang="en-US" sz="2000" dirty="0">
                <a:latin typeface="Amasis MT Pro" panose="02040504050005020304" pitchFamily="18" charset="0"/>
                <a:hlinkClick r:id="rId3"/>
              </a:rPr>
              <a:t>https://codepen.io/magdalene-lim/pen/vYZQedM</a:t>
            </a:r>
            <a:r>
              <a:rPr lang="en-US" sz="2000" dirty="0">
                <a:latin typeface="Amasis MT Pro" panose="02040504050005020304" pitchFamily="18" charset="0"/>
              </a:rPr>
              <a:t> </a:t>
            </a:r>
          </a:p>
          <a:p>
            <a:pPr marL="457200" indent="-457200">
              <a:buFont typeface="+mj-lt"/>
              <a:buAutoNum type="alphaLcParenR"/>
            </a:pPr>
            <a:r>
              <a:rPr lang="en-US" sz="2000" dirty="0" err="1">
                <a:latin typeface="Amasis MT Pro" panose="02040504050005020304" pitchFamily="18" charset="0"/>
              </a:rPr>
              <a:t>Maximise</a:t>
            </a:r>
            <a:r>
              <a:rPr lang="en-US" sz="2000" dirty="0">
                <a:latin typeface="Amasis MT Pro" panose="02040504050005020304" pitchFamily="18" charset="0"/>
              </a:rPr>
              <a:t> your web browser</a:t>
            </a:r>
          </a:p>
          <a:p>
            <a:pPr marL="457200" indent="-457200">
              <a:buFont typeface="+mj-lt"/>
              <a:buAutoNum type="alphaLcParenR"/>
            </a:pPr>
            <a:r>
              <a:rPr lang="en-US" sz="2000" dirty="0">
                <a:latin typeface="Amasis MT Pro" panose="02040504050005020304" pitchFamily="18" charset="0"/>
              </a:rPr>
              <a:t>Scroll down to the “</a:t>
            </a:r>
            <a:r>
              <a:rPr lang="en-US" sz="2000" b="1" dirty="0">
                <a:latin typeface="Amasis MT Pro" panose="02040504050005020304" pitchFamily="18" charset="0"/>
              </a:rPr>
              <a:t>.container-fluid</a:t>
            </a:r>
            <a:r>
              <a:rPr lang="en-US" sz="2000" dirty="0">
                <a:latin typeface="Amasis MT Pro" panose="02040504050005020304" pitchFamily="18" charset="0"/>
              </a:rPr>
              <a:t>” section</a:t>
            </a:r>
          </a:p>
          <a:p>
            <a:pPr marL="457200" indent="-457200">
              <a:buFont typeface="+mj-lt"/>
              <a:buAutoNum type="alphaLcParenR"/>
            </a:pPr>
            <a:r>
              <a:rPr lang="en-US" sz="2000" dirty="0">
                <a:latin typeface="Amasis MT Pro" panose="02040504050005020304" pitchFamily="18" charset="0"/>
              </a:rPr>
              <a:t>Slowly adjust it from the side so that the web browser becomes “thinner” </a:t>
            </a:r>
          </a:p>
          <a:p>
            <a:pPr marL="0" indent="0">
              <a:buNone/>
            </a:pPr>
            <a:endParaRPr lang="en-US" sz="2000" dirty="0">
              <a:latin typeface="Amasis MT Pro" panose="02040504050005020304" pitchFamily="18" charset="0"/>
            </a:endParaRPr>
          </a:p>
          <a:p>
            <a:pPr marL="0" indent="0">
              <a:buNone/>
            </a:pPr>
            <a:r>
              <a:rPr lang="en-US" sz="2000" dirty="0">
                <a:latin typeface="Amasis MT Pro" panose="02040504050005020304" pitchFamily="18" charset="0"/>
              </a:rPr>
              <a:t>Observe the effects of the container classes on the text displayed on the web browser.</a:t>
            </a:r>
          </a:p>
          <a:p>
            <a:pPr marL="0" indent="0">
              <a:buNone/>
            </a:pPr>
            <a:r>
              <a:rPr lang="en-US" sz="2000" dirty="0">
                <a:latin typeface="Amasis MT Pro" panose="02040504050005020304" pitchFamily="18" charset="0"/>
              </a:rPr>
              <a:t>Write down your observations.</a:t>
            </a:r>
          </a:p>
          <a:p>
            <a:pPr marL="0" indent="0">
              <a:buNone/>
            </a:pPr>
            <a:endParaRPr lang="en-US" sz="2000" dirty="0">
              <a:latin typeface="Amasis MT Pro" panose="02040504050005020304" pitchFamily="18" charset="0"/>
            </a:endParaRPr>
          </a:p>
          <a:p>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1C85B249-C8F5-4E97-8C4D-5E2F1C538D3E}"/>
              </a:ext>
            </a:extLst>
          </p:cNvPr>
          <p:cNvPicPr/>
          <p:nvPr/>
        </p:nvPicPr>
        <p:blipFill>
          <a:blip r:embed="rId4"/>
          <a:stretch>
            <a:fillRect/>
          </a:stretch>
        </p:blipFill>
        <p:spPr>
          <a:xfrm>
            <a:off x="8142288" y="179507"/>
            <a:ext cx="726450" cy="685800"/>
          </a:xfrm>
          <a:prstGeom prst="rect">
            <a:avLst/>
          </a:prstGeom>
        </p:spPr>
      </p:pic>
      <p:graphicFrame>
        <p:nvGraphicFramePr>
          <p:cNvPr id="6" name="Table 6">
            <a:extLst>
              <a:ext uri="{FF2B5EF4-FFF2-40B4-BE49-F238E27FC236}">
                <a16:creationId xmlns:a16="http://schemas.microsoft.com/office/drawing/2014/main" id="{21A4C8E0-0426-C59C-BFF0-4A1744FC7481}"/>
              </a:ext>
            </a:extLst>
          </p:cNvPr>
          <p:cNvGraphicFramePr>
            <a:graphicFrameLocks noGrp="1"/>
          </p:cNvGraphicFramePr>
          <p:nvPr>
            <p:extLst>
              <p:ext uri="{D42A27DB-BD31-4B8C-83A1-F6EECF244321}">
                <p14:modId xmlns:p14="http://schemas.microsoft.com/office/powerpoint/2010/main" val="3751500218"/>
              </p:ext>
            </p:extLst>
          </p:nvPr>
        </p:nvGraphicFramePr>
        <p:xfrm>
          <a:off x="665610" y="4315065"/>
          <a:ext cx="8007873" cy="1531127"/>
        </p:xfrm>
        <a:graphic>
          <a:graphicData uri="http://schemas.openxmlformats.org/drawingml/2006/table">
            <a:tbl>
              <a:tblPr firstRow="1" bandRow="1">
                <a:tableStyleId>{5C22544A-7EE6-4342-B048-85BDC9FD1C3A}</a:tableStyleId>
              </a:tblPr>
              <a:tblGrid>
                <a:gridCol w="8007873">
                  <a:extLst>
                    <a:ext uri="{9D8B030D-6E8A-4147-A177-3AD203B41FA5}">
                      <a16:colId xmlns:a16="http://schemas.microsoft.com/office/drawing/2014/main" val="4129331390"/>
                    </a:ext>
                  </a:extLst>
                </a:gridCol>
              </a:tblGrid>
              <a:tr h="1531127">
                <a:tc>
                  <a:txBody>
                    <a:bodyPr/>
                    <a:lstStyle/>
                    <a:p>
                      <a:r>
                        <a:rPr lang="en-US" dirty="0"/>
                        <a:t>The contents of the page will  adjust to the web browser viewport size. </a:t>
                      </a:r>
                      <a:endParaRPr lang="en-SG" dirty="0"/>
                    </a:p>
                  </a:txBody>
                  <a:tcPr>
                    <a:solidFill>
                      <a:schemeClr val="tx2">
                        <a:lumMod val="20000"/>
                        <a:lumOff val="80000"/>
                      </a:schemeClr>
                    </a:solidFill>
                  </a:tcPr>
                </a:tc>
                <a:extLst>
                  <a:ext uri="{0D108BD9-81ED-4DB2-BD59-A6C34878D82A}">
                    <a16:rowId xmlns:a16="http://schemas.microsoft.com/office/drawing/2014/main" val="2615567866"/>
                  </a:ext>
                </a:extLst>
              </a:tr>
            </a:tbl>
          </a:graphicData>
        </a:graphic>
      </p:graphicFrame>
    </p:spTree>
    <p:extLst>
      <p:ext uri="{BB962C8B-B14F-4D97-AF65-F5344CB8AC3E}">
        <p14:creationId xmlns:p14="http://schemas.microsoft.com/office/powerpoint/2010/main" val="33975439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A27B72-BB69-4AD8-8A33-88419D67D3BE}"/>
              </a:ext>
            </a:extLst>
          </p:cNvPr>
          <p:cNvSpPr>
            <a:spLocks noGrp="1"/>
          </p:cNvSpPr>
          <p:nvPr>
            <p:ph type="sldNum" sz="quarter" idx="12"/>
          </p:nvPr>
        </p:nvSpPr>
        <p:spPr/>
        <p:txBody>
          <a:bodyPr/>
          <a:lstStyle/>
          <a:p>
            <a:fld id="{6767FADE-2612-3649-B495-F644A23F288B}" type="slidenum">
              <a:rPr lang="en-US" smtClean="0"/>
              <a:pPr/>
              <a:t>87</a:t>
            </a:fld>
            <a:endParaRPr lang="en-US"/>
          </a:p>
        </p:txBody>
      </p:sp>
      <p:sp>
        <p:nvSpPr>
          <p:cNvPr id="3" name="Title 2">
            <a:extLst>
              <a:ext uri="{FF2B5EF4-FFF2-40B4-BE49-F238E27FC236}">
                <a16:creationId xmlns:a16="http://schemas.microsoft.com/office/drawing/2014/main" id="{613B589A-30F4-47E7-B9E2-FD7F69350D5C}"/>
              </a:ext>
            </a:extLst>
          </p:cNvPr>
          <p:cNvSpPr>
            <a:spLocks noGrp="1"/>
          </p:cNvSpPr>
          <p:nvPr>
            <p:ph type="title"/>
          </p:nvPr>
        </p:nvSpPr>
        <p:spPr/>
        <p:txBody>
          <a:bodyPr>
            <a:normAutofit fontScale="90000"/>
          </a:bodyPr>
          <a:lstStyle/>
          <a:p>
            <a:r>
              <a:rPr lang="en-US" dirty="0">
                <a:solidFill>
                  <a:schemeClr val="tx1"/>
                </a:solidFill>
                <a:latin typeface="Amasis MT Pro Black" panose="02040A04050005020304" pitchFamily="18" charset="0"/>
              </a:rPr>
              <a:t>Exercise 7 – Container classes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FED23CC0-3F27-4221-B7C8-E1F3167EB435}"/>
              </a:ext>
            </a:extLst>
          </p:cNvPr>
          <p:cNvSpPr>
            <a:spLocks noGrp="1"/>
          </p:cNvSpPr>
          <p:nvPr>
            <p:ph sz="quarter" idx="13"/>
          </p:nvPr>
        </p:nvSpPr>
        <p:spPr>
          <a:xfrm>
            <a:off x="665610" y="1127217"/>
            <a:ext cx="7477125" cy="3759200"/>
          </a:xfrm>
        </p:spPr>
        <p:txBody>
          <a:bodyPr/>
          <a:lstStyle/>
          <a:p>
            <a:pPr marL="0" indent="0">
              <a:buNone/>
            </a:pPr>
            <a:r>
              <a:rPr lang="en-US" dirty="0">
                <a:latin typeface="Amasis MT Pro" panose="02040504050005020304" pitchFamily="18" charset="0"/>
              </a:rPr>
              <a:t>Which container class would be suitable if you were designing a webpage for users who will view the webpage on devices of the following viewport sizes and requirements:</a:t>
            </a:r>
          </a:p>
          <a:p>
            <a:pPr lvl="1"/>
            <a:r>
              <a:rPr lang="en-US" dirty="0">
                <a:latin typeface="Amasis MT Pro" panose="02040504050005020304" pitchFamily="18" charset="0"/>
              </a:rPr>
              <a:t>768px by 1024px </a:t>
            </a:r>
          </a:p>
          <a:p>
            <a:pPr lvl="2"/>
            <a:r>
              <a:rPr lang="en-US" dirty="0">
                <a:latin typeface="Amasis MT Pro" panose="02040504050005020304" pitchFamily="18" charset="0"/>
              </a:rPr>
              <a:t>The content width should be 100%</a:t>
            </a:r>
          </a:p>
          <a:p>
            <a:pPr lvl="1"/>
            <a:r>
              <a:rPr lang="en-SG" dirty="0">
                <a:latin typeface="Amasis MT Pro" panose="02040504050005020304" pitchFamily="18" charset="0"/>
              </a:rPr>
              <a:t>900px by 600px </a:t>
            </a:r>
          </a:p>
          <a:p>
            <a:pPr lvl="2"/>
            <a:r>
              <a:rPr lang="en-US" dirty="0">
                <a:latin typeface="Amasis MT Pro" panose="02040504050005020304" pitchFamily="18" charset="0"/>
              </a:rPr>
              <a:t>The content width should be 960px</a:t>
            </a:r>
          </a:p>
          <a:p>
            <a:pPr lvl="1"/>
            <a:endParaRPr lang="en-SG" dirty="0">
              <a:latin typeface="Amasis MT Pro" panose="02040504050005020304" pitchFamily="18" charset="0"/>
            </a:endParaRPr>
          </a:p>
        </p:txBody>
      </p:sp>
    </p:spTree>
    <p:extLst>
      <p:ext uri="{BB962C8B-B14F-4D97-AF65-F5344CB8AC3E}">
        <p14:creationId xmlns:p14="http://schemas.microsoft.com/office/powerpoint/2010/main" val="15105817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A27B72-BB69-4AD8-8A33-88419D67D3BE}"/>
              </a:ext>
            </a:extLst>
          </p:cNvPr>
          <p:cNvSpPr>
            <a:spLocks noGrp="1"/>
          </p:cNvSpPr>
          <p:nvPr>
            <p:ph type="sldNum" sz="quarter" idx="12"/>
          </p:nvPr>
        </p:nvSpPr>
        <p:spPr/>
        <p:txBody>
          <a:bodyPr/>
          <a:lstStyle/>
          <a:p>
            <a:fld id="{6767FADE-2612-3649-B495-F644A23F288B}" type="slidenum">
              <a:rPr lang="en-US" smtClean="0"/>
              <a:pPr/>
              <a:t>88</a:t>
            </a:fld>
            <a:endParaRPr lang="en-US"/>
          </a:p>
        </p:txBody>
      </p:sp>
      <p:sp>
        <p:nvSpPr>
          <p:cNvPr id="3" name="Title 2">
            <a:extLst>
              <a:ext uri="{FF2B5EF4-FFF2-40B4-BE49-F238E27FC236}">
                <a16:creationId xmlns:a16="http://schemas.microsoft.com/office/drawing/2014/main" id="{613B589A-30F4-47E7-B9E2-FD7F69350D5C}"/>
              </a:ext>
            </a:extLst>
          </p:cNvPr>
          <p:cNvSpPr>
            <a:spLocks noGrp="1"/>
          </p:cNvSpPr>
          <p:nvPr>
            <p:ph type="title"/>
          </p:nvPr>
        </p:nvSpPr>
        <p:spPr/>
        <p:txBody>
          <a:bodyPr>
            <a:normAutofit fontScale="90000"/>
          </a:bodyPr>
          <a:lstStyle/>
          <a:p>
            <a:r>
              <a:rPr lang="en-US" dirty="0">
                <a:solidFill>
                  <a:schemeClr val="tx1"/>
                </a:solidFill>
                <a:latin typeface="Amasis MT Pro Black" panose="02040A04050005020304" pitchFamily="18" charset="0"/>
              </a:rPr>
              <a:t>Exercise 7 – Container classes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FED23CC0-3F27-4221-B7C8-E1F3167EB435}"/>
              </a:ext>
            </a:extLst>
          </p:cNvPr>
          <p:cNvSpPr>
            <a:spLocks noGrp="1"/>
          </p:cNvSpPr>
          <p:nvPr>
            <p:ph sz="quarter" idx="13"/>
          </p:nvPr>
        </p:nvSpPr>
        <p:spPr>
          <a:xfrm>
            <a:off x="665610" y="1339112"/>
            <a:ext cx="7477125" cy="3759200"/>
          </a:xfrm>
        </p:spPr>
        <p:txBody>
          <a:bodyPr/>
          <a:lstStyle/>
          <a:p>
            <a:pPr marL="0" indent="0">
              <a:buNone/>
            </a:pPr>
            <a:r>
              <a:rPr lang="en-US" dirty="0">
                <a:latin typeface="Amasis MT Pro" panose="02040504050005020304" pitchFamily="18" charset="0"/>
              </a:rPr>
              <a:t>Which container class would be suitable if you were designing a webpage for users who will view the webpage on devices of the following viewport sizes and requirements:</a:t>
            </a:r>
          </a:p>
          <a:p>
            <a:pPr lvl="1"/>
            <a:r>
              <a:rPr lang="en-US" dirty="0">
                <a:latin typeface="Amasis MT Pro" panose="02040504050005020304" pitchFamily="18" charset="0"/>
              </a:rPr>
              <a:t>768px by 1024px </a:t>
            </a:r>
          </a:p>
          <a:p>
            <a:pPr lvl="2"/>
            <a:r>
              <a:rPr lang="en-US" dirty="0">
                <a:latin typeface="Amasis MT Pro" panose="02040504050005020304" pitchFamily="18" charset="0"/>
              </a:rPr>
              <a:t>The content width should be 100%</a:t>
            </a:r>
          </a:p>
          <a:p>
            <a:pPr lvl="1"/>
            <a:r>
              <a:rPr lang="en-SG" dirty="0">
                <a:latin typeface="Amasis MT Pro" panose="02040504050005020304" pitchFamily="18" charset="0"/>
              </a:rPr>
              <a:t>900px by 600px </a:t>
            </a:r>
          </a:p>
          <a:p>
            <a:pPr lvl="2"/>
            <a:r>
              <a:rPr lang="en-US" dirty="0">
                <a:latin typeface="Amasis MT Pro" panose="02040504050005020304" pitchFamily="18" charset="0"/>
              </a:rPr>
              <a:t>The content width should be 960px</a:t>
            </a:r>
          </a:p>
          <a:p>
            <a:pPr lvl="1"/>
            <a:endParaRPr lang="en-SG" dirty="0">
              <a:latin typeface="Amasis MT Pro" panose="02040504050005020304" pitchFamily="18" charset="0"/>
            </a:endParaRPr>
          </a:p>
        </p:txBody>
      </p:sp>
      <p:sp>
        <p:nvSpPr>
          <p:cNvPr id="6" name="TextBox 5">
            <a:extLst>
              <a:ext uri="{FF2B5EF4-FFF2-40B4-BE49-F238E27FC236}">
                <a16:creationId xmlns:a16="http://schemas.microsoft.com/office/drawing/2014/main" id="{909FFF27-228F-440C-B9C3-74C8FF1A7287}"/>
              </a:ext>
            </a:extLst>
          </p:cNvPr>
          <p:cNvSpPr txBox="1"/>
          <p:nvPr/>
        </p:nvSpPr>
        <p:spPr>
          <a:xfrm>
            <a:off x="1507165" y="4913646"/>
            <a:ext cx="4758070" cy="369332"/>
          </a:xfrm>
          <a:prstGeom prst="rect">
            <a:avLst/>
          </a:prstGeom>
          <a:noFill/>
        </p:spPr>
        <p:txBody>
          <a:bodyPr wrap="square">
            <a:spAutoFit/>
          </a:bodyPr>
          <a:lstStyle/>
          <a:p>
            <a:pPr marL="0" indent="0">
              <a:buNone/>
            </a:pPr>
            <a:r>
              <a:rPr lang="en-US" sz="1800" dirty="0">
                <a:solidFill>
                  <a:srgbClr val="0070C0"/>
                </a:solidFill>
              </a:rPr>
              <a:t>.</a:t>
            </a:r>
            <a:r>
              <a:rPr lang="en-SG" sz="1800" dirty="0">
                <a:solidFill>
                  <a:srgbClr val="0070C0"/>
                </a:solidFill>
              </a:rPr>
              <a:t>container-</a:t>
            </a:r>
            <a:r>
              <a:rPr lang="en-SG" sz="1800" dirty="0" err="1">
                <a:solidFill>
                  <a:srgbClr val="0070C0"/>
                </a:solidFill>
              </a:rPr>
              <a:t>lg</a:t>
            </a:r>
            <a:endParaRPr lang="en-SG" sz="1800" dirty="0">
              <a:solidFill>
                <a:srgbClr val="0070C0"/>
              </a:solidFill>
            </a:endParaRPr>
          </a:p>
        </p:txBody>
      </p:sp>
    </p:spTree>
    <p:extLst>
      <p:ext uri="{BB962C8B-B14F-4D97-AF65-F5344CB8AC3E}">
        <p14:creationId xmlns:p14="http://schemas.microsoft.com/office/powerpoint/2010/main" val="11998104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E6D574-C11E-41CE-BEA3-B8D7A57956A4}"/>
              </a:ext>
            </a:extLst>
          </p:cNvPr>
          <p:cNvSpPr>
            <a:spLocks noGrp="1"/>
          </p:cNvSpPr>
          <p:nvPr>
            <p:ph type="sldNum" sz="quarter" idx="12"/>
          </p:nvPr>
        </p:nvSpPr>
        <p:spPr/>
        <p:txBody>
          <a:bodyPr/>
          <a:lstStyle/>
          <a:p>
            <a:fld id="{6767FADE-2612-3649-B495-F644A23F288B}" type="slidenum">
              <a:rPr lang="en-US" smtClean="0"/>
              <a:pPr/>
              <a:t>89</a:t>
            </a:fld>
            <a:endParaRPr lang="en-US"/>
          </a:p>
        </p:txBody>
      </p:sp>
      <p:sp>
        <p:nvSpPr>
          <p:cNvPr id="3" name="Title 2">
            <a:extLst>
              <a:ext uri="{FF2B5EF4-FFF2-40B4-BE49-F238E27FC236}">
                <a16:creationId xmlns:a16="http://schemas.microsoft.com/office/drawing/2014/main" id="{940632B5-F58C-4277-A5A8-34CF04C74B32}"/>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Bootstrap - Tables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2B27B2EB-EA42-475F-A247-B25D5875594F}"/>
              </a:ext>
            </a:extLst>
          </p:cNvPr>
          <p:cNvSpPr>
            <a:spLocks noGrp="1"/>
          </p:cNvSpPr>
          <p:nvPr>
            <p:ph sz="quarter" idx="13"/>
          </p:nvPr>
        </p:nvSpPr>
        <p:spPr>
          <a:xfrm>
            <a:off x="714897" y="1336355"/>
            <a:ext cx="7477125" cy="3759200"/>
          </a:xfrm>
        </p:spPr>
        <p:txBody>
          <a:bodyPr/>
          <a:lstStyle/>
          <a:p>
            <a:r>
              <a:rPr lang="en-US" dirty="0"/>
              <a:t>When dealing with tabular data, we use the table element to </a:t>
            </a:r>
            <a:r>
              <a:rPr lang="en-US" dirty="0">
                <a:latin typeface="Amasis MT Pro" panose="02040504050005020304" pitchFamily="18" charset="0"/>
              </a:rPr>
              <a:t>display</a:t>
            </a:r>
            <a:r>
              <a:rPr lang="en-US" dirty="0"/>
              <a:t> the data. </a:t>
            </a:r>
          </a:p>
          <a:p>
            <a:r>
              <a:rPr lang="en-US" dirty="0"/>
              <a:t>Bootstrap provides some classes to easily style tables.</a:t>
            </a:r>
            <a:endParaRPr lang="en-SG" dirty="0"/>
          </a:p>
        </p:txBody>
      </p:sp>
      <p:pic>
        <p:nvPicPr>
          <p:cNvPr id="5" name="Picture 4">
            <a:extLst>
              <a:ext uri="{FF2B5EF4-FFF2-40B4-BE49-F238E27FC236}">
                <a16:creationId xmlns:a16="http://schemas.microsoft.com/office/drawing/2014/main" id="{9CBF3A04-704F-4001-924E-C6644D8FBAFA}"/>
              </a:ext>
            </a:extLst>
          </p:cNvPr>
          <p:cNvPicPr>
            <a:picLocks noChangeAspect="1"/>
          </p:cNvPicPr>
          <p:nvPr/>
        </p:nvPicPr>
        <p:blipFill>
          <a:blip r:embed="rId3"/>
          <a:stretch>
            <a:fillRect/>
          </a:stretch>
        </p:blipFill>
        <p:spPr>
          <a:xfrm>
            <a:off x="502603" y="3859212"/>
            <a:ext cx="2343150" cy="1009650"/>
          </a:xfrm>
          <a:prstGeom prst="rect">
            <a:avLst/>
          </a:prstGeom>
          <a:ln>
            <a:solidFill>
              <a:schemeClr val="tx1"/>
            </a:solidFill>
          </a:ln>
        </p:spPr>
      </p:pic>
      <p:pic>
        <p:nvPicPr>
          <p:cNvPr id="8" name="Picture 7">
            <a:extLst>
              <a:ext uri="{FF2B5EF4-FFF2-40B4-BE49-F238E27FC236}">
                <a16:creationId xmlns:a16="http://schemas.microsoft.com/office/drawing/2014/main" id="{DECBCFC8-1CC7-4310-9534-48DE0AE8EDE7}"/>
              </a:ext>
            </a:extLst>
          </p:cNvPr>
          <p:cNvPicPr>
            <a:picLocks noChangeAspect="1"/>
          </p:cNvPicPr>
          <p:nvPr/>
        </p:nvPicPr>
        <p:blipFill>
          <a:blip r:embed="rId4"/>
          <a:stretch>
            <a:fillRect/>
          </a:stretch>
        </p:blipFill>
        <p:spPr>
          <a:xfrm>
            <a:off x="4241165" y="3521075"/>
            <a:ext cx="4448175" cy="1685925"/>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A6B0C471-9F3D-4181-8D58-64D6B4DE8056}"/>
              </a:ext>
            </a:extLst>
          </p:cNvPr>
          <p:cNvCxnSpPr/>
          <p:nvPr/>
        </p:nvCxnSpPr>
        <p:spPr>
          <a:xfrm>
            <a:off x="3048000" y="4334508"/>
            <a:ext cx="9144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1" name="TextBox 10">
            <a:extLst>
              <a:ext uri="{FF2B5EF4-FFF2-40B4-BE49-F238E27FC236}">
                <a16:creationId xmlns:a16="http://schemas.microsoft.com/office/drawing/2014/main" id="{5669E9EC-B81F-44FC-AC8A-21DC9462E079}"/>
              </a:ext>
            </a:extLst>
          </p:cNvPr>
          <p:cNvSpPr txBox="1"/>
          <p:nvPr/>
        </p:nvSpPr>
        <p:spPr>
          <a:xfrm>
            <a:off x="1046222" y="5456718"/>
            <a:ext cx="7645042" cy="461665"/>
          </a:xfrm>
          <a:prstGeom prst="rect">
            <a:avLst/>
          </a:prstGeom>
          <a:noFill/>
        </p:spPr>
        <p:txBody>
          <a:bodyPr wrap="none" rtlCol="0">
            <a:spAutoFit/>
          </a:bodyPr>
          <a:lstStyle/>
          <a:p>
            <a:r>
              <a:rPr lang="en-SG" sz="2400" dirty="0">
                <a:hlinkClick r:id="rId5"/>
              </a:rPr>
              <a:t>https://getbootstrap.com/docs/5.1/content/tables/</a:t>
            </a:r>
            <a:r>
              <a:rPr lang="en-SG" sz="2400" dirty="0"/>
              <a:t> </a:t>
            </a:r>
          </a:p>
        </p:txBody>
      </p:sp>
    </p:spTree>
    <p:extLst>
      <p:ext uri="{BB962C8B-B14F-4D97-AF65-F5344CB8AC3E}">
        <p14:creationId xmlns:p14="http://schemas.microsoft.com/office/powerpoint/2010/main" val="1593772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29B45E-7E59-4A1C-98F7-A27474D3C77B}"/>
              </a:ext>
            </a:extLst>
          </p:cNvPr>
          <p:cNvSpPr>
            <a:spLocks noGrp="1"/>
          </p:cNvSpPr>
          <p:nvPr>
            <p:ph type="sldNum" sz="quarter" idx="12"/>
          </p:nvPr>
        </p:nvSpPr>
        <p:spPr/>
        <p:txBody>
          <a:bodyPr/>
          <a:lstStyle/>
          <a:p>
            <a:fld id="{6767FADE-2612-3649-B495-F644A23F288B}" type="slidenum">
              <a:rPr lang="en-US" smtClean="0"/>
              <a:pPr/>
              <a:t>9</a:t>
            </a:fld>
            <a:endParaRPr lang="en-US"/>
          </a:p>
        </p:txBody>
      </p:sp>
      <p:sp>
        <p:nvSpPr>
          <p:cNvPr id="3" name="Title 2">
            <a:extLst>
              <a:ext uri="{FF2B5EF4-FFF2-40B4-BE49-F238E27FC236}">
                <a16:creationId xmlns:a16="http://schemas.microsoft.com/office/drawing/2014/main" id="{EBF3276B-41BE-4BF5-B45C-450DF9E53FC8}"/>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A website address/URL</a:t>
            </a:r>
            <a:endParaRPr lang="en-SG" dirty="0">
              <a:solidFill>
                <a:schemeClr val="tx1"/>
              </a:solidFill>
              <a:latin typeface="Amasis MT Pro Black" panose="02040A04050005020304" pitchFamily="18" charset="0"/>
            </a:endParaRPr>
          </a:p>
        </p:txBody>
      </p:sp>
      <p:sp>
        <p:nvSpPr>
          <p:cNvPr id="5" name="TextBox 4">
            <a:extLst>
              <a:ext uri="{FF2B5EF4-FFF2-40B4-BE49-F238E27FC236}">
                <a16:creationId xmlns:a16="http://schemas.microsoft.com/office/drawing/2014/main" id="{64F2BF09-1145-4B8B-8C24-0E9848632B13}"/>
              </a:ext>
            </a:extLst>
          </p:cNvPr>
          <p:cNvSpPr txBox="1"/>
          <p:nvPr/>
        </p:nvSpPr>
        <p:spPr>
          <a:xfrm>
            <a:off x="1840222" y="3145889"/>
            <a:ext cx="5540106" cy="584775"/>
          </a:xfrm>
          <a:prstGeom prst="rect">
            <a:avLst/>
          </a:prstGeom>
          <a:noFill/>
        </p:spPr>
        <p:txBody>
          <a:bodyPr wrap="none" rtlCol="0">
            <a:spAutoFit/>
          </a:bodyPr>
          <a:lstStyle/>
          <a:p>
            <a:r>
              <a:rPr lang="en-SG" sz="3200" dirty="0"/>
              <a:t>https://www.facebook.com/</a:t>
            </a:r>
          </a:p>
        </p:txBody>
      </p:sp>
      <p:sp>
        <p:nvSpPr>
          <p:cNvPr id="6" name="Right Brace 5">
            <a:extLst>
              <a:ext uri="{FF2B5EF4-FFF2-40B4-BE49-F238E27FC236}">
                <a16:creationId xmlns:a16="http://schemas.microsoft.com/office/drawing/2014/main" id="{A9FFC6F0-AC69-4449-A6FD-ADC859BE5E20}"/>
              </a:ext>
            </a:extLst>
          </p:cNvPr>
          <p:cNvSpPr/>
          <p:nvPr/>
        </p:nvSpPr>
        <p:spPr>
          <a:xfrm rot="5400000">
            <a:off x="4308999" y="1401424"/>
            <a:ext cx="471948" cy="513042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G"/>
          </a:p>
        </p:txBody>
      </p:sp>
      <p:sp>
        <p:nvSpPr>
          <p:cNvPr id="7" name="TextBox 6">
            <a:extLst>
              <a:ext uri="{FF2B5EF4-FFF2-40B4-BE49-F238E27FC236}">
                <a16:creationId xmlns:a16="http://schemas.microsoft.com/office/drawing/2014/main" id="{6A29F5B6-F186-42A1-A280-0F8889ABADA0}"/>
              </a:ext>
            </a:extLst>
          </p:cNvPr>
          <p:cNvSpPr txBox="1"/>
          <p:nvPr/>
        </p:nvSpPr>
        <p:spPr>
          <a:xfrm>
            <a:off x="4140971" y="4317275"/>
            <a:ext cx="663677" cy="369332"/>
          </a:xfrm>
          <a:prstGeom prst="rect">
            <a:avLst/>
          </a:prstGeom>
          <a:noFill/>
        </p:spPr>
        <p:txBody>
          <a:bodyPr wrap="square" rtlCol="0">
            <a:spAutoFit/>
          </a:bodyPr>
          <a:lstStyle/>
          <a:p>
            <a:pPr algn="ctr"/>
            <a:r>
              <a:rPr lang="en-US" dirty="0">
                <a:solidFill>
                  <a:schemeClr val="tx2">
                    <a:lumMod val="60000"/>
                    <a:lumOff val="40000"/>
                  </a:schemeClr>
                </a:solidFill>
              </a:rPr>
              <a:t>URL</a:t>
            </a:r>
            <a:endParaRPr lang="en-SG" dirty="0">
              <a:solidFill>
                <a:schemeClr val="tx2">
                  <a:lumMod val="60000"/>
                  <a:lumOff val="40000"/>
                </a:schemeClr>
              </a:solidFill>
            </a:endParaRPr>
          </a:p>
        </p:txBody>
      </p:sp>
      <p:sp>
        <p:nvSpPr>
          <p:cNvPr id="10" name="Right Brace 9">
            <a:extLst>
              <a:ext uri="{FF2B5EF4-FFF2-40B4-BE49-F238E27FC236}">
                <a16:creationId xmlns:a16="http://schemas.microsoft.com/office/drawing/2014/main" id="{FB863016-8C84-4EA3-B3D4-A6554DB48EA9}"/>
              </a:ext>
            </a:extLst>
          </p:cNvPr>
          <p:cNvSpPr/>
          <p:nvPr/>
        </p:nvSpPr>
        <p:spPr>
          <a:xfrm rot="16200000">
            <a:off x="5037309" y="1090649"/>
            <a:ext cx="471948" cy="3673811"/>
          </a:xfrm>
          <a:prstGeom prst="righ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G"/>
          </a:p>
        </p:txBody>
      </p:sp>
      <p:sp>
        <p:nvSpPr>
          <p:cNvPr id="11" name="TextBox 10">
            <a:extLst>
              <a:ext uri="{FF2B5EF4-FFF2-40B4-BE49-F238E27FC236}">
                <a16:creationId xmlns:a16="http://schemas.microsoft.com/office/drawing/2014/main" id="{18357027-3756-49F7-B321-2FE19F015CD7}"/>
              </a:ext>
            </a:extLst>
          </p:cNvPr>
          <p:cNvSpPr txBox="1"/>
          <p:nvPr/>
        </p:nvSpPr>
        <p:spPr>
          <a:xfrm>
            <a:off x="4572000" y="2241810"/>
            <a:ext cx="1592103" cy="369332"/>
          </a:xfrm>
          <a:prstGeom prst="rect">
            <a:avLst/>
          </a:prstGeom>
          <a:noFill/>
        </p:spPr>
        <p:txBody>
          <a:bodyPr wrap="none" rtlCol="0">
            <a:spAutoFit/>
          </a:bodyPr>
          <a:lstStyle/>
          <a:p>
            <a:pPr algn="ctr"/>
            <a:r>
              <a:rPr lang="en-US" dirty="0">
                <a:solidFill>
                  <a:srgbClr val="008000"/>
                </a:solidFill>
              </a:rPr>
              <a:t>Domain name</a:t>
            </a:r>
            <a:endParaRPr lang="en-SG" dirty="0">
              <a:solidFill>
                <a:srgbClr val="008000"/>
              </a:solidFill>
            </a:endParaRPr>
          </a:p>
        </p:txBody>
      </p:sp>
      <p:sp>
        <p:nvSpPr>
          <p:cNvPr id="12" name="TextBox 11">
            <a:extLst>
              <a:ext uri="{FF2B5EF4-FFF2-40B4-BE49-F238E27FC236}">
                <a16:creationId xmlns:a16="http://schemas.microsoft.com/office/drawing/2014/main" id="{00958D6C-FD1A-4AB4-8A45-F6E985B9B79F}"/>
              </a:ext>
            </a:extLst>
          </p:cNvPr>
          <p:cNvSpPr txBox="1"/>
          <p:nvPr/>
        </p:nvSpPr>
        <p:spPr>
          <a:xfrm>
            <a:off x="1732970" y="1687812"/>
            <a:ext cx="2038604" cy="738664"/>
          </a:xfrm>
          <a:prstGeom prst="rect">
            <a:avLst/>
          </a:prstGeom>
          <a:noFill/>
        </p:spPr>
        <p:txBody>
          <a:bodyPr wrap="square" rtlCol="0">
            <a:spAutoFit/>
          </a:bodyPr>
          <a:lstStyle/>
          <a:p>
            <a:pPr algn="ctr"/>
            <a:r>
              <a:rPr lang="en-US" sz="1400" dirty="0">
                <a:solidFill>
                  <a:schemeClr val="accent4">
                    <a:lumMod val="75000"/>
                  </a:schemeClr>
                </a:solidFill>
              </a:rPr>
              <a:t>Scheme or how the data is exchanged/transferred</a:t>
            </a:r>
            <a:endParaRPr lang="en-SG" sz="1400" dirty="0">
              <a:solidFill>
                <a:schemeClr val="accent4">
                  <a:lumMod val="75000"/>
                </a:schemeClr>
              </a:solidFill>
            </a:endParaRPr>
          </a:p>
        </p:txBody>
      </p:sp>
      <p:sp>
        <p:nvSpPr>
          <p:cNvPr id="13" name="Right Brace 12">
            <a:extLst>
              <a:ext uri="{FF2B5EF4-FFF2-40B4-BE49-F238E27FC236}">
                <a16:creationId xmlns:a16="http://schemas.microsoft.com/office/drawing/2014/main" id="{A8D2D033-09E4-4869-9767-106D76C3CB68}"/>
              </a:ext>
            </a:extLst>
          </p:cNvPr>
          <p:cNvSpPr/>
          <p:nvPr/>
        </p:nvSpPr>
        <p:spPr>
          <a:xfrm rot="16200000">
            <a:off x="2449551" y="2183763"/>
            <a:ext cx="471948" cy="1501710"/>
          </a:xfrm>
          <a:prstGeom prst="rightBrace">
            <a:avLst/>
          </a:prstGeom>
          <a:ln>
            <a:solidFill>
              <a:srgbClr val="7030A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G"/>
          </a:p>
        </p:txBody>
      </p:sp>
      <p:sp>
        <p:nvSpPr>
          <p:cNvPr id="14" name="TextBox 13">
            <a:extLst>
              <a:ext uri="{FF2B5EF4-FFF2-40B4-BE49-F238E27FC236}">
                <a16:creationId xmlns:a16="http://schemas.microsoft.com/office/drawing/2014/main" id="{A37A2326-45A4-42E8-978A-A86ED3C15B7C}"/>
              </a:ext>
            </a:extLst>
          </p:cNvPr>
          <p:cNvSpPr txBox="1"/>
          <p:nvPr/>
        </p:nvSpPr>
        <p:spPr>
          <a:xfrm>
            <a:off x="665610" y="5324168"/>
            <a:ext cx="5109091" cy="369332"/>
          </a:xfrm>
          <a:prstGeom prst="rect">
            <a:avLst/>
          </a:prstGeom>
          <a:noFill/>
        </p:spPr>
        <p:txBody>
          <a:bodyPr wrap="none" rtlCol="0">
            <a:spAutoFit/>
          </a:bodyPr>
          <a:lstStyle/>
          <a:p>
            <a:r>
              <a:rPr lang="en-US" dirty="0">
                <a:solidFill>
                  <a:srgbClr val="FF0000"/>
                </a:solidFill>
              </a:rPr>
              <a:t>What is the difference between http and https?</a:t>
            </a:r>
            <a:endParaRPr lang="en-SG" dirty="0">
              <a:solidFill>
                <a:srgbClr val="FF0000"/>
              </a:solidFill>
            </a:endParaRPr>
          </a:p>
        </p:txBody>
      </p:sp>
    </p:spTree>
    <p:extLst>
      <p:ext uri="{BB962C8B-B14F-4D97-AF65-F5344CB8AC3E}">
        <p14:creationId xmlns:p14="http://schemas.microsoft.com/office/powerpoint/2010/main" val="371878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C68678-513A-4F77-9BD7-EE3C0EEBD204}"/>
              </a:ext>
            </a:extLst>
          </p:cNvPr>
          <p:cNvSpPr>
            <a:spLocks noGrp="1"/>
          </p:cNvSpPr>
          <p:nvPr>
            <p:ph type="sldNum" sz="quarter" idx="12"/>
          </p:nvPr>
        </p:nvSpPr>
        <p:spPr/>
        <p:txBody>
          <a:bodyPr/>
          <a:lstStyle/>
          <a:p>
            <a:fld id="{6767FADE-2612-3649-B495-F644A23F288B}" type="slidenum">
              <a:rPr lang="en-US" smtClean="0"/>
              <a:pPr/>
              <a:t>90</a:t>
            </a:fld>
            <a:endParaRPr lang="en-US"/>
          </a:p>
        </p:txBody>
      </p:sp>
      <p:sp>
        <p:nvSpPr>
          <p:cNvPr id="3" name="Title 2">
            <a:extLst>
              <a:ext uri="{FF2B5EF4-FFF2-40B4-BE49-F238E27FC236}">
                <a16:creationId xmlns:a16="http://schemas.microsoft.com/office/drawing/2014/main" id="{EDF1AFDF-5934-4E69-9E57-EF909DDF54ED}"/>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Exercise 8 - Tables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5E7EEAA6-1AEF-46BF-9558-6C474A2FF509}"/>
              </a:ext>
            </a:extLst>
          </p:cNvPr>
          <p:cNvSpPr>
            <a:spLocks noGrp="1"/>
          </p:cNvSpPr>
          <p:nvPr>
            <p:ph sz="quarter" idx="13"/>
          </p:nvPr>
        </p:nvSpPr>
        <p:spPr>
          <a:xfrm>
            <a:off x="531998" y="1020686"/>
            <a:ext cx="7477125" cy="3759200"/>
          </a:xfrm>
        </p:spPr>
        <p:txBody>
          <a:bodyPr/>
          <a:lstStyle/>
          <a:p>
            <a:pPr marL="457200" lvl="0" indent="-457200">
              <a:buFont typeface="+mj-lt"/>
              <a:buAutoNum type="alphaLcParenR"/>
            </a:pPr>
            <a:r>
              <a:rPr lang="en-SG" sz="2000" dirty="0">
                <a:latin typeface="Amasis MT Pro" panose="02040504050005020304" pitchFamily="18" charset="0"/>
              </a:rPr>
              <a:t>Go to: </a:t>
            </a:r>
            <a:r>
              <a:rPr lang="en-SG" sz="2000" u="sng" dirty="0">
                <a:latin typeface="Amasis MT Pro" panose="02040504050005020304" pitchFamily="18" charset="0"/>
                <a:hlinkClick r:id="rId2"/>
              </a:rPr>
              <a:t>https://codepen.io/magdalene-lim/pen/KKqrRKb</a:t>
            </a:r>
            <a:r>
              <a:rPr lang="en-SG" sz="2000" dirty="0">
                <a:latin typeface="Amasis MT Pro" panose="02040504050005020304" pitchFamily="18" charset="0"/>
              </a:rPr>
              <a:t>  </a:t>
            </a:r>
          </a:p>
          <a:p>
            <a:pPr marL="457200" lvl="0" indent="-457200">
              <a:buFont typeface="+mj-lt"/>
              <a:buAutoNum type="alphaLcParenR"/>
            </a:pPr>
            <a:r>
              <a:rPr lang="en-SG" sz="2000" dirty="0">
                <a:latin typeface="Amasis MT Pro" panose="02040504050005020304" pitchFamily="18" charset="0"/>
              </a:rPr>
              <a:t>Create a div element with the .container class. The table should be inside this div element. </a:t>
            </a:r>
          </a:p>
          <a:p>
            <a:pPr marL="457200" lvl="0" indent="-457200">
              <a:buFont typeface="+mj-lt"/>
              <a:buAutoNum type="alphaLcParenR"/>
            </a:pPr>
            <a:r>
              <a:rPr lang="en-SG" sz="2000" dirty="0">
                <a:latin typeface="Amasis MT Pro" panose="02040504050005020304" pitchFamily="18" charset="0"/>
              </a:rPr>
              <a:t>Modify the table element so that it includes the .table class and looks like the screenshot here. </a:t>
            </a:r>
            <a:r>
              <a:rPr lang="en-SG" sz="2000" dirty="0">
                <a:highlight>
                  <a:srgbClr val="FFFF00"/>
                </a:highlight>
                <a:latin typeface="Amasis MT Pro" panose="02040504050005020304" pitchFamily="18" charset="0"/>
              </a:rPr>
              <a:t>&lt;table class=“table”&gt;</a:t>
            </a:r>
          </a:p>
          <a:p>
            <a:pPr marL="0" lvl="0" indent="0">
              <a:buNone/>
            </a:pPr>
            <a:endParaRPr lang="en-US" sz="2000" dirty="0">
              <a:latin typeface="Amasis MT Pro" panose="02040504050005020304" pitchFamily="18" charset="0"/>
            </a:endParaRPr>
          </a:p>
          <a:p>
            <a:pPr marL="0" lvl="0" indent="0">
              <a:buNone/>
            </a:pPr>
            <a:endParaRPr lang="en-US" sz="2000" dirty="0">
              <a:latin typeface="Amasis MT Pro" panose="02040504050005020304" pitchFamily="18" charset="0"/>
            </a:endParaRPr>
          </a:p>
          <a:p>
            <a:pPr marL="0" lvl="0" indent="0">
              <a:buNone/>
            </a:pPr>
            <a:endParaRPr lang="en-US" sz="2000" dirty="0">
              <a:latin typeface="Amasis MT Pro" panose="02040504050005020304" pitchFamily="18" charset="0"/>
            </a:endParaRPr>
          </a:p>
          <a:p>
            <a:pPr marL="0" lvl="0" indent="0">
              <a:buNone/>
            </a:pPr>
            <a:endParaRPr lang="en-US" sz="2000" dirty="0">
              <a:latin typeface="Amasis MT Pro" panose="02040504050005020304" pitchFamily="18" charset="0"/>
            </a:endParaRPr>
          </a:p>
          <a:p>
            <a:pPr marL="0" lvl="0" indent="0">
              <a:buNone/>
            </a:pPr>
            <a:endParaRPr lang="en-US" sz="2000" dirty="0">
              <a:latin typeface="Amasis MT Pro" panose="02040504050005020304" pitchFamily="18" charset="0"/>
            </a:endParaRPr>
          </a:p>
          <a:p>
            <a:endParaRPr lang="en-SG" sz="2000" dirty="0">
              <a:latin typeface="Amasis MT Pro" panose="02040504050005020304" pitchFamily="18" charset="0"/>
            </a:endParaRPr>
          </a:p>
        </p:txBody>
      </p:sp>
      <p:pic>
        <p:nvPicPr>
          <p:cNvPr id="5" name="Picture 4">
            <a:extLst>
              <a:ext uri="{FF2B5EF4-FFF2-40B4-BE49-F238E27FC236}">
                <a16:creationId xmlns:a16="http://schemas.microsoft.com/office/drawing/2014/main" id="{D79FBE51-CAD5-42E2-A235-55D742C8A33B}"/>
              </a:ext>
            </a:extLst>
          </p:cNvPr>
          <p:cNvPicPr/>
          <p:nvPr/>
        </p:nvPicPr>
        <p:blipFill>
          <a:blip r:embed="rId3"/>
          <a:stretch>
            <a:fillRect/>
          </a:stretch>
        </p:blipFill>
        <p:spPr>
          <a:xfrm>
            <a:off x="8142288" y="179507"/>
            <a:ext cx="726450" cy="685800"/>
          </a:xfrm>
          <a:prstGeom prst="rect">
            <a:avLst/>
          </a:prstGeom>
        </p:spPr>
      </p:pic>
      <p:pic>
        <p:nvPicPr>
          <p:cNvPr id="6" name="Picture 5">
            <a:extLst>
              <a:ext uri="{FF2B5EF4-FFF2-40B4-BE49-F238E27FC236}">
                <a16:creationId xmlns:a16="http://schemas.microsoft.com/office/drawing/2014/main" id="{43C71132-3459-4762-BB87-9B1A39ADB2C2}"/>
              </a:ext>
            </a:extLst>
          </p:cNvPr>
          <p:cNvPicPr>
            <a:picLocks noChangeAspect="1"/>
          </p:cNvPicPr>
          <p:nvPr/>
        </p:nvPicPr>
        <p:blipFill>
          <a:blip r:embed="rId4"/>
          <a:stretch>
            <a:fillRect/>
          </a:stretch>
        </p:blipFill>
        <p:spPr>
          <a:xfrm>
            <a:off x="1547486" y="2903738"/>
            <a:ext cx="4448175" cy="1685925"/>
          </a:xfrm>
          <a:prstGeom prst="rect">
            <a:avLst/>
          </a:prstGeom>
          <a:ln>
            <a:solidFill>
              <a:schemeClr val="tx1"/>
            </a:solidFill>
          </a:ln>
        </p:spPr>
      </p:pic>
    </p:spTree>
    <p:extLst>
      <p:ext uri="{BB962C8B-B14F-4D97-AF65-F5344CB8AC3E}">
        <p14:creationId xmlns:p14="http://schemas.microsoft.com/office/powerpoint/2010/main" val="6104179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C68678-513A-4F77-9BD7-EE3C0EEBD204}"/>
              </a:ext>
            </a:extLst>
          </p:cNvPr>
          <p:cNvSpPr>
            <a:spLocks noGrp="1"/>
          </p:cNvSpPr>
          <p:nvPr>
            <p:ph type="sldNum" sz="quarter" idx="12"/>
          </p:nvPr>
        </p:nvSpPr>
        <p:spPr/>
        <p:txBody>
          <a:bodyPr/>
          <a:lstStyle/>
          <a:p>
            <a:fld id="{6767FADE-2612-3649-B495-F644A23F288B}" type="slidenum">
              <a:rPr lang="en-US" smtClean="0"/>
              <a:pPr/>
              <a:t>91</a:t>
            </a:fld>
            <a:endParaRPr lang="en-US"/>
          </a:p>
        </p:txBody>
      </p:sp>
      <p:sp>
        <p:nvSpPr>
          <p:cNvPr id="3" name="Title 2">
            <a:extLst>
              <a:ext uri="{FF2B5EF4-FFF2-40B4-BE49-F238E27FC236}">
                <a16:creationId xmlns:a16="http://schemas.microsoft.com/office/drawing/2014/main" id="{EDF1AFDF-5934-4E69-9E57-EF909DDF54ED}"/>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Exercise 8 - Tables</a:t>
            </a:r>
            <a:endParaRPr lang="en-SG" dirty="0">
              <a:solidFill>
                <a:schemeClr val="tx1"/>
              </a:solidFill>
              <a:latin typeface="Amasis MT Pro Black" panose="02040A04050005020304" pitchFamily="18" charset="0"/>
            </a:endParaRPr>
          </a:p>
        </p:txBody>
      </p:sp>
      <p:pic>
        <p:nvPicPr>
          <p:cNvPr id="5" name="Picture 4">
            <a:extLst>
              <a:ext uri="{FF2B5EF4-FFF2-40B4-BE49-F238E27FC236}">
                <a16:creationId xmlns:a16="http://schemas.microsoft.com/office/drawing/2014/main" id="{D79FBE51-CAD5-42E2-A235-55D742C8A33B}"/>
              </a:ext>
            </a:extLst>
          </p:cNvPr>
          <p:cNvPicPr/>
          <p:nvPr/>
        </p:nvPicPr>
        <p:blipFill>
          <a:blip r:embed="rId2"/>
          <a:stretch>
            <a:fillRect/>
          </a:stretch>
        </p:blipFill>
        <p:spPr>
          <a:xfrm>
            <a:off x="8142288" y="179507"/>
            <a:ext cx="726450" cy="685800"/>
          </a:xfrm>
          <a:prstGeom prst="rect">
            <a:avLst/>
          </a:prstGeom>
        </p:spPr>
      </p:pic>
      <p:graphicFrame>
        <p:nvGraphicFramePr>
          <p:cNvPr id="7" name="Table 6">
            <a:extLst>
              <a:ext uri="{FF2B5EF4-FFF2-40B4-BE49-F238E27FC236}">
                <a16:creationId xmlns:a16="http://schemas.microsoft.com/office/drawing/2014/main" id="{AE373777-6364-A9C1-2865-0944FB743DFE}"/>
              </a:ext>
            </a:extLst>
          </p:cNvPr>
          <p:cNvGraphicFramePr>
            <a:graphicFrameLocks noGrp="1"/>
          </p:cNvGraphicFramePr>
          <p:nvPr>
            <p:extLst>
              <p:ext uri="{D42A27DB-BD31-4B8C-83A1-F6EECF244321}">
                <p14:modId xmlns:p14="http://schemas.microsoft.com/office/powerpoint/2010/main" val="2177079163"/>
              </p:ext>
            </p:extLst>
          </p:nvPr>
        </p:nvGraphicFramePr>
        <p:xfrm>
          <a:off x="665610" y="1706543"/>
          <a:ext cx="7990349" cy="4053840"/>
        </p:xfrm>
        <a:graphic>
          <a:graphicData uri="http://schemas.openxmlformats.org/drawingml/2006/table">
            <a:tbl>
              <a:tblPr firstRow="1" bandRow="1">
                <a:tableStyleId>{5C22544A-7EE6-4342-B048-85BDC9FD1C3A}</a:tableStyleId>
              </a:tblPr>
              <a:tblGrid>
                <a:gridCol w="7990349">
                  <a:extLst>
                    <a:ext uri="{9D8B030D-6E8A-4147-A177-3AD203B41FA5}">
                      <a16:colId xmlns:a16="http://schemas.microsoft.com/office/drawing/2014/main" val="4129331390"/>
                    </a:ext>
                  </a:extLst>
                </a:gridCol>
              </a:tblGrid>
              <a:tr h="3786811">
                <a:tc>
                  <a:txBody>
                    <a:bodyPr/>
                    <a:lstStyle/>
                    <a:p>
                      <a:r>
                        <a:rPr lang="en-SG" sz="1000" b="0" dirty="0">
                          <a:solidFill>
                            <a:schemeClr val="tx1"/>
                          </a:solidFill>
                        </a:rPr>
                        <a:t>&lt;</a:t>
                      </a:r>
                      <a:r>
                        <a:rPr lang="en-SG" sz="1000" b="0" dirty="0">
                          <a:solidFill>
                            <a:schemeClr val="tx1"/>
                          </a:solidFill>
                          <a:highlight>
                            <a:srgbClr val="FFFF00"/>
                          </a:highlight>
                        </a:rPr>
                        <a:t>table class="table</a:t>
                      </a:r>
                      <a:r>
                        <a:rPr lang="en-SG" sz="1000" b="0" dirty="0">
                          <a:solidFill>
                            <a:schemeClr val="tx1"/>
                          </a:solidFill>
                        </a:rPr>
                        <a:t>"&gt;</a:t>
                      </a:r>
                    </a:p>
                    <a:p>
                      <a:r>
                        <a:rPr lang="en-SG" sz="1000" b="0" dirty="0">
                          <a:solidFill>
                            <a:schemeClr val="tx1"/>
                          </a:solidFill>
                        </a:rPr>
                        <a:t>      &lt;tr&gt;</a:t>
                      </a:r>
                    </a:p>
                    <a:p>
                      <a:r>
                        <a:rPr lang="en-SG" sz="1000" b="0" dirty="0">
                          <a:solidFill>
                            <a:schemeClr val="tx1"/>
                          </a:solidFill>
                        </a:rPr>
                        <a:t>        &lt;</a:t>
                      </a:r>
                      <a:r>
                        <a:rPr lang="en-SG" sz="1000" b="0" dirty="0" err="1">
                          <a:solidFill>
                            <a:schemeClr val="tx1"/>
                          </a:solidFill>
                        </a:rPr>
                        <a:t>th</a:t>
                      </a:r>
                      <a:r>
                        <a:rPr lang="en-SG" sz="1000" b="0" dirty="0">
                          <a:solidFill>
                            <a:schemeClr val="tx1"/>
                          </a:solidFill>
                        </a:rPr>
                        <a:t>&gt;#&lt;/th&gt;</a:t>
                      </a:r>
                    </a:p>
                    <a:p>
                      <a:r>
                        <a:rPr lang="en-SG" sz="1000" b="0" dirty="0">
                          <a:solidFill>
                            <a:schemeClr val="tx1"/>
                          </a:solidFill>
                        </a:rPr>
                        <a:t>        &lt;</a:t>
                      </a:r>
                      <a:r>
                        <a:rPr lang="en-SG" sz="1000" b="0" dirty="0" err="1">
                          <a:solidFill>
                            <a:schemeClr val="tx1"/>
                          </a:solidFill>
                        </a:rPr>
                        <a:t>th</a:t>
                      </a:r>
                      <a:r>
                        <a:rPr lang="en-SG" sz="1000" b="0" dirty="0">
                          <a:solidFill>
                            <a:schemeClr val="tx1"/>
                          </a:solidFill>
                        </a:rPr>
                        <a:t>&gt;Student Name&lt;/</a:t>
                      </a:r>
                      <a:r>
                        <a:rPr lang="en-SG" sz="1000" b="0" dirty="0" err="1">
                          <a:solidFill>
                            <a:schemeClr val="tx1"/>
                          </a:solidFill>
                        </a:rPr>
                        <a:t>th</a:t>
                      </a:r>
                      <a:r>
                        <a:rPr lang="en-SG" sz="1000" b="0" dirty="0">
                          <a:solidFill>
                            <a:schemeClr val="tx1"/>
                          </a:solidFill>
                        </a:rPr>
                        <a:t>&gt;</a:t>
                      </a:r>
                    </a:p>
                    <a:p>
                      <a:r>
                        <a:rPr lang="en-SG" sz="1000" b="0" dirty="0">
                          <a:solidFill>
                            <a:schemeClr val="tx1"/>
                          </a:solidFill>
                        </a:rPr>
                        <a:t>        &lt;</a:t>
                      </a:r>
                      <a:r>
                        <a:rPr lang="en-SG" sz="1000" b="0" dirty="0" err="1">
                          <a:solidFill>
                            <a:schemeClr val="tx1"/>
                          </a:solidFill>
                        </a:rPr>
                        <a:t>th</a:t>
                      </a:r>
                      <a:r>
                        <a:rPr lang="en-SG" sz="1000" b="0" dirty="0">
                          <a:solidFill>
                            <a:schemeClr val="tx1"/>
                          </a:solidFill>
                        </a:rPr>
                        <a:t>&gt;ID&lt;/</a:t>
                      </a:r>
                      <a:r>
                        <a:rPr lang="en-SG" sz="1000" b="0" dirty="0" err="1">
                          <a:solidFill>
                            <a:schemeClr val="tx1"/>
                          </a:solidFill>
                        </a:rPr>
                        <a:t>th</a:t>
                      </a:r>
                      <a:r>
                        <a:rPr lang="en-SG" sz="1000" b="0" dirty="0">
                          <a:solidFill>
                            <a:schemeClr val="tx1"/>
                          </a:solidFill>
                        </a:rPr>
                        <a:t>&gt;</a:t>
                      </a:r>
                    </a:p>
                    <a:p>
                      <a:r>
                        <a:rPr lang="en-SG" sz="1000" b="0" dirty="0">
                          <a:solidFill>
                            <a:schemeClr val="tx1"/>
                          </a:solidFill>
                        </a:rPr>
                        <a:t>        &lt;</a:t>
                      </a:r>
                      <a:r>
                        <a:rPr lang="en-SG" sz="1000" b="0" dirty="0" err="1">
                          <a:solidFill>
                            <a:schemeClr val="tx1"/>
                          </a:solidFill>
                        </a:rPr>
                        <a:t>th</a:t>
                      </a:r>
                      <a:r>
                        <a:rPr lang="en-SG" sz="1000" b="0" dirty="0">
                          <a:solidFill>
                            <a:schemeClr val="tx1"/>
                          </a:solidFill>
                        </a:rPr>
                        <a:t>&gt;Class&lt;/</a:t>
                      </a:r>
                      <a:r>
                        <a:rPr lang="en-SG" sz="1000" b="0" dirty="0" err="1">
                          <a:solidFill>
                            <a:schemeClr val="tx1"/>
                          </a:solidFill>
                        </a:rPr>
                        <a:t>th</a:t>
                      </a:r>
                      <a:r>
                        <a:rPr lang="en-SG" sz="1000" b="0" dirty="0">
                          <a:solidFill>
                            <a:schemeClr val="tx1"/>
                          </a:solidFill>
                        </a:rPr>
                        <a:t>&gt;</a:t>
                      </a:r>
                    </a:p>
                    <a:p>
                      <a:r>
                        <a:rPr lang="en-SG" sz="1000" b="0" dirty="0">
                          <a:solidFill>
                            <a:schemeClr val="tx1"/>
                          </a:solidFill>
                        </a:rPr>
                        <a:t>      &lt;/tr&gt;</a:t>
                      </a:r>
                    </a:p>
                    <a:p>
                      <a:r>
                        <a:rPr lang="en-SG" sz="1000" b="0" dirty="0">
                          <a:solidFill>
                            <a:schemeClr val="tx1"/>
                          </a:solidFill>
                        </a:rPr>
                        <a:t>      &lt;tr&gt;</a:t>
                      </a:r>
                    </a:p>
                    <a:p>
                      <a:r>
                        <a:rPr lang="en-SG" sz="1000" b="0" dirty="0">
                          <a:solidFill>
                            <a:schemeClr val="tx1"/>
                          </a:solidFill>
                        </a:rPr>
                        <a:t>        &lt;td&gt;1&lt;/td&gt;</a:t>
                      </a:r>
                    </a:p>
                    <a:p>
                      <a:r>
                        <a:rPr lang="en-SG" sz="1000" b="0" dirty="0">
                          <a:solidFill>
                            <a:schemeClr val="tx1"/>
                          </a:solidFill>
                        </a:rPr>
                        <a:t>        &lt;td&gt;</a:t>
                      </a:r>
                      <a:r>
                        <a:rPr lang="en-SG" sz="1000" b="0" dirty="0" err="1">
                          <a:solidFill>
                            <a:schemeClr val="tx1"/>
                          </a:solidFill>
                        </a:rPr>
                        <a:t>Hafidz</a:t>
                      </a:r>
                      <a:r>
                        <a:rPr lang="en-SG" sz="1000" b="0" dirty="0">
                          <a:solidFill>
                            <a:schemeClr val="tx1"/>
                          </a:solidFill>
                        </a:rPr>
                        <a:t>&lt;/td&gt;</a:t>
                      </a:r>
                    </a:p>
                    <a:p>
                      <a:r>
                        <a:rPr lang="en-SG" sz="1000" b="0" dirty="0">
                          <a:solidFill>
                            <a:schemeClr val="tx1"/>
                          </a:solidFill>
                        </a:rPr>
                        <a:t>        &lt;td&gt;201111&lt;/td&gt;</a:t>
                      </a:r>
                    </a:p>
                    <a:p>
                      <a:r>
                        <a:rPr lang="en-SG" sz="1000" b="0" dirty="0">
                          <a:solidFill>
                            <a:schemeClr val="tx1"/>
                          </a:solidFill>
                        </a:rPr>
                        <a:t>        &lt;td&gt;W65D&lt;/td&gt;</a:t>
                      </a:r>
                    </a:p>
                    <a:p>
                      <a:r>
                        <a:rPr lang="en-SG" sz="1000" b="0" dirty="0">
                          <a:solidFill>
                            <a:schemeClr val="tx1"/>
                          </a:solidFill>
                        </a:rPr>
                        <a:t>      &lt;/tr&gt;</a:t>
                      </a:r>
                    </a:p>
                    <a:p>
                      <a:r>
                        <a:rPr lang="en-SG" sz="1000" b="0" dirty="0">
                          <a:solidFill>
                            <a:schemeClr val="tx1"/>
                          </a:solidFill>
                        </a:rPr>
                        <a:t>      &lt;tr&gt;</a:t>
                      </a:r>
                    </a:p>
                    <a:p>
                      <a:r>
                        <a:rPr lang="en-SG" sz="1000" b="0" dirty="0">
                          <a:solidFill>
                            <a:schemeClr val="tx1"/>
                          </a:solidFill>
                        </a:rPr>
                        <a:t>        &lt;td&gt;2&lt;/td&gt;</a:t>
                      </a:r>
                    </a:p>
                    <a:p>
                      <a:r>
                        <a:rPr lang="en-SG" sz="1000" b="0" dirty="0">
                          <a:solidFill>
                            <a:schemeClr val="tx1"/>
                          </a:solidFill>
                        </a:rPr>
                        <a:t>        &lt;td&gt;Sherry&lt;/td&gt;</a:t>
                      </a:r>
                    </a:p>
                    <a:p>
                      <a:r>
                        <a:rPr lang="en-SG" sz="1000" b="0" dirty="0">
                          <a:solidFill>
                            <a:schemeClr val="tx1"/>
                          </a:solidFill>
                        </a:rPr>
                        <a:t>        &lt;td&gt;202222&lt;/td&gt;</a:t>
                      </a:r>
                    </a:p>
                    <a:p>
                      <a:r>
                        <a:rPr lang="en-SG" sz="1000" b="0" dirty="0">
                          <a:solidFill>
                            <a:schemeClr val="tx1"/>
                          </a:solidFill>
                        </a:rPr>
                        <a:t>        &lt;td&gt;W66A&lt;/td&gt;</a:t>
                      </a:r>
                    </a:p>
                    <a:p>
                      <a:r>
                        <a:rPr lang="en-SG" sz="1000" b="0" dirty="0">
                          <a:solidFill>
                            <a:schemeClr val="tx1"/>
                          </a:solidFill>
                        </a:rPr>
                        <a:t>      &lt;/tr&gt;</a:t>
                      </a:r>
                    </a:p>
                    <a:p>
                      <a:r>
                        <a:rPr lang="en-SG" sz="1000" b="0" dirty="0">
                          <a:solidFill>
                            <a:schemeClr val="tx1"/>
                          </a:solidFill>
                        </a:rPr>
                        <a:t>      &lt;tr&gt;</a:t>
                      </a:r>
                    </a:p>
                    <a:p>
                      <a:r>
                        <a:rPr lang="en-SG" sz="1000" b="0" dirty="0">
                          <a:solidFill>
                            <a:schemeClr val="tx1"/>
                          </a:solidFill>
                        </a:rPr>
                        <a:t>        &lt;td&gt;3&lt;/td&gt;</a:t>
                      </a:r>
                    </a:p>
                    <a:p>
                      <a:r>
                        <a:rPr lang="en-SG" sz="1000" b="0" dirty="0">
                          <a:solidFill>
                            <a:schemeClr val="tx1"/>
                          </a:solidFill>
                        </a:rPr>
                        <a:t>        &lt;td&gt;Bob&lt;/td&gt;</a:t>
                      </a:r>
                    </a:p>
                    <a:p>
                      <a:r>
                        <a:rPr lang="en-SG" sz="1000" b="0" dirty="0">
                          <a:solidFill>
                            <a:schemeClr val="tx1"/>
                          </a:solidFill>
                        </a:rPr>
                        <a:t>        &lt;td&gt;203333&lt;/td&gt;</a:t>
                      </a:r>
                    </a:p>
                    <a:p>
                      <a:r>
                        <a:rPr lang="en-SG" sz="1000" b="0" dirty="0">
                          <a:solidFill>
                            <a:schemeClr val="tx1"/>
                          </a:solidFill>
                        </a:rPr>
                        <a:t>        &lt;td&gt;W64B&lt;/td&gt;</a:t>
                      </a:r>
                    </a:p>
                    <a:p>
                      <a:r>
                        <a:rPr lang="en-SG" sz="1000" b="0" dirty="0">
                          <a:solidFill>
                            <a:schemeClr val="tx1"/>
                          </a:solidFill>
                        </a:rPr>
                        <a:t>      &lt;/tr&gt;</a:t>
                      </a:r>
                    </a:p>
                    <a:p>
                      <a:r>
                        <a:rPr lang="en-SG" sz="1000" b="0" dirty="0">
                          <a:solidFill>
                            <a:schemeClr val="tx1"/>
                          </a:solidFill>
                        </a:rPr>
                        <a:t>  &lt;/table&gt;</a:t>
                      </a:r>
                    </a:p>
                  </a:txBody>
                  <a:tcPr>
                    <a:solidFill>
                      <a:schemeClr val="tx2">
                        <a:lumMod val="20000"/>
                        <a:lumOff val="80000"/>
                      </a:schemeClr>
                    </a:solidFill>
                  </a:tcPr>
                </a:tc>
                <a:extLst>
                  <a:ext uri="{0D108BD9-81ED-4DB2-BD59-A6C34878D82A}">
                    <a16:rowId xmlns:a16="http://schemas.microsoft.com/office/drawing/2014/main" val="2615567866"/>
                  </a:ext>
                </a:extLst>
              </a:tr>
            </a:tbl>
          </a:graphicData>
        </a:graphic>
      </p:graphicFrame>
      <p:sp>
        <p:nvSpPr>
          <p:cNvPr id="9" name="Content Placeholder 8">
            <a:extLst>
              <a:ext uri="{FF2B5EF4-FFF2-40B4-BE49-F238E27FC236}">
                <a16:creationId xmlns:a16="http://schemas.microsoft.com/office/drawing/2014/main" id="{1F724E94-1578-58E2-EF83-3733D97D5FEB}"/>
              </a:ext>
            </a:extLst>
          </p:cNvPr>
          <p:cNvSpPr>
            <a:spLocks noGrp="1"/>
          </p:cNvSpPr>
          <p:nvPr>
            <p:ph sz="quarter" idx="13"/>
          </p:nvPr>
        </p:nvSpPr>
        <p:spPr>
          <a:xfrm>
            <a:off x="651872" y="921198"/>
            <a:ext cx="7795256" cy="729454"/>
          </a:xfrm>
        </p:spPr>
        <p:txBody>
          <a:bodyPr/>
          <a:lstStyle/>
          <a:p>
            <a:r>
              <a:rPr lang="en-US" sz="2400" dirty="0">
                <a:latin typeface="Amasis MT Pro" panose="02040504050005020304" pitchFamily="18" charset="0"/>
              </a:rPr>
              <a:t>P</a:t>
            </a:r>
            <a:r>
              <a:rPr lang="en-SG" sz="2400" dirty="0" err="1">
                <a:latin typeface="Amasis MT Pro" panose="02040504050005020304" pitchFamily="18" charset="0"/>
              </a:rPr>
              <a:t>aste</a:t>
            </a:r>
            <a:r>
              <a:rPr lang="en-SG" sz="2400" dirty="0">
                <a:latin typeface="Amasis MT Pro" panose="02040504050005020304" pitchFamily="18" charset="0"/>
              </a:rPr>
              <a:t> the modified code here:</a:t>
            </a:r>
          </a:p>
          <a:p>
            <a:endParaRPr lang="en-SG" dirty="0"/>
          </a:p>
        </p:txBody>
      </p:sp>
    </p:spTree>
    <p:extLst>
      <p:ext uri="{BB962C8B-B14F-4D97-AF65-F5344CB8AC3E}">
        <p14:creationId xmlns:p14="http://schemas.microsoft.com/office/powerpoint/2010/main" val="31202293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4456440-8C67-4160-879B-7B5D89E5848B}"/>
              </a:ext>
            </a:extLst>
          </p:cNvPr>
          <p:cNvPicPr>
            <a:picLocks noChangeAspect="1"/>
          </p:cNvPicPr>
          <p:nvPr/>
        </p:nvPicPr>
        <p:blipFill>
          <a:blip r:embed="rId3"/>
          <a:stretch>
            <a:fillRect/>
          </a:stretch>
        </p:blipFill>
        <p:spPr>
          <a:xfrm>
            <a:off x="242969" y="1817190"/>
            <a:ext cx="5103405" cy="4399280"/>
          </a:xfrm>
          <a:prstGeom prst="rect">
            <a:avLst/>
          </a:prstGeom>
          <a:ln>
            <a:solidFill>
              <a:srgbClr val="000000"/>
            </a:solidFill>
          </a:ln>
        </p:spPr>
      </p:pic>
      <p:sp>
        <p:nvSpPr>
          <p:cNvPr id="2" name="Slide Number Placeholder 1">
            <a:extLst>
              <a:ext uri="{FF2B5EF4-FFF2-40B4-BE49-F238E27FC236}">
                <a16:creationId xmlns:a16="http://schemas.microsoft.com/office/drawing/2014/main" id="{B07CCE69-4FCF-42DA-B098-5C0B6EFACC79}"/>
              </a:ext>
            </a:extLst>
          </p:cNvPr>
          <p:cNvSpPr>
            <a:spLocks noGrp="1"/>
          </p:cNvSpPr>
          <p:nvPr>
            <p:ph type="sldNum" sz="quarter" idx="12"/>
          </p:nvPr>
        </p:nvSpPr>
        <p:spPr/>
        <p:txBody>
          <a:bodyPr/>
          <a:lstStyle/>
          <a:p>
            <a:fld id="{6767FADE-2612-3649-B495-F644A23F288B}" type="slidenum">
              <a:rPr lang="en-US" smtClean="0"/>
              <a:pPr/>
              <a:t>92</a:t>
            </a:fld>
            <a:endParaRPr lang="en-US"/>
          </a:p>
        </p:txBody>
      </p:sp>
      <p:sp>
        <p:nvSpPr>
          <p:cNvPr id="3" name="Title 2">
            <a:extLst>
              <a:ext uri="{FF2B5EF4-FFF2-40B4-BE49-F238E27FC236}">
                <a16:creationId xmlns:a16="http://schemas.microsoft.com/office/drawing/2014/main" id="{33C7CD2B-8336-4CBE-80D2-BC81930E54B9}"/>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Exercise 8 - Bootstrap</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39062D3-8A15-40FA-8B5E-1269022F2DC8}"/>
              </a:ext>
            </a:extLst>
          </p:cNvPr>
          <p:cNvSpPr>
            <a:spLocks noGrp="1"/>
          </p:cNvSpPr>
          <p:nvPr>
            <p:ph sz="quarter" idx="13"/>
          </p:nvPr>
        </p:nvSpPr>
        <p:spPr>
          <a:xfrm>
            <a:off x="665610" y="1021781"/>
            <a:ext cx="7757477" cy="3759200"/>
          </a:xfrm>
        </p:spPr>
        <p:txBody>
          <a:bodyPr/>
          <a:lstStyle/>
          <a:p>
            <a:pPr marL="457200" indent="-457200">
              <a:buFont typeface="+mj-lt"/>
              <a:buAutoNum type="alphaLcParenR"/>
            </a:pPr>
            <a:r>
              <a:rPr lang="en-US" sz="2000" dirty="0">
                <a:latin typeface="Amasis MT Pro" panose="02040504050005020304" pitchFamily="18" charset="0"/>
              </a:rPr>
              <a:t>Modify</a:t>
            </a:r>
            <a:r>
              <a:rPr lang="en-US" sz="2000" dirty="0"/>
              <a:t> </a:t>
            </a:r>
            <a:r>
              <a:rPr lang="en-US" sz="2000" b="1" dirty="0"/>
              <a:t>view_all.html </a:t>
            </a:r>
            <a:r>
              <a:rPr lang="en-US" sz="2000" dirty="0"/>
              <a:t>so that it looks like the code shown.</a:t>
            </a:r>
          </a:p>
          <a:p>
            <a:pPr marL="457200" indent="-457200">
              <a:buFont typeface="+mj-lt"/>
              <a:buAutoNum type="alphaLcParenR"/>
            </a:pPr>
            <a:r>
              <a:rPr lang="en-US" sz="2000" dirty="0"/>
              <a:t>Refresh </a:t>
            </a:r>
            <a:r>
              <a:rPr lang="en-US" sz="2000" dirty="0">
                <a:hlinkClick r:id="rId4"/>
              </a:rPr>
              <a:t>http://localhost:8080/all</a:t>
            </a:r>
            <a:r>
              <a:rPr lang="en-US" sz="2000" dirty="0"/>
              <a:t>   </a:t>
            </a:r>
            <a:endParaRPr lang="en-SG" sz="2000" dirty="0"/>
          </a:p>
        </p:txBody>
      </p:sp>
      <p:sp>
        <p:nvSpPr>
          <p:cNvPr id="6" name="Rectangle 5">
            <a:extLst>
              <a:ext uri="{FF2B5EF4-FFF2-40B4-BE49-F238E27FC236}">
                <a16:creationId xmlns:a16="http://schemas.microsoft.com/office/drawing/2014/main" id="{B880404B-8E22-4330-909E-AAA85E7C6F1E}"/>
              </a:ext>
            </a:extLst>
          </p:cNvPr>
          <p:cNvSpPr/>
          <p:nvPr/>
        </p:nvSpPr>
        <p:spPr>
          <a:xfrm>
            <a:off x="538480" y="2558870"/>
            <a:ext cx="4805680" cy="47752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A190EF33-9CF3-4F21-9476-59D00161E461}"/>
              </a:ext>
            </a:extLst>
          </p:cNvPr>
          <p:cNvSpPr/>
          <p:nvPr/>
        </p:nvSpPr>
        <p:spPr>
          <a:xfrm>
            <a:off x="782990" y="3280156"/>
            <a:ext cx="2752689" cy="2794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9" name="Picture 8">
            <a:extLst>
              <a:ext uri="{FF2B5EF4-FFF2-40B4-BE49-F238E27FC236}">
                <a16:creationId xmlns:a16="http://schemas.microsoft.com/office/drawing/2014/main" id="{E19F061A-7FDA-4070-A64D-CEF90B2940B8}"/>
              </a:ext>
            </a:extLst>
          </p:cNvPr>
          <p:cNvPicPr/>
          <p:nvPr/>
        </p:nvPicPr>
        <p:blipFill>
          <a:blip r:embed="rId5"/>
          <a:stretch>
            <a:fillRect/>
          </a:stretch>
        </p:blipFill>
        <p:spPr>
          <a:xfrm>
            <a:off x="8142288" y="179507"/>
            <a:ext cx="726450" cy="685800"/>
          </a:xfrm>
          <a:prstGeom prst="rect">
            <a:avLst/>
          </a:prstGeom>
        </p:spPr>
      </p:pic>
      <p:sp>
        <p:nvSpPr>
          <p:cNvPr id="11" name="Rectangle 10">
            <a:extLst>
              <a:ext uri="{FF2B5EF4-FFF2-40B4-BE49-F238E27FC236}">
                <a16:creationId xmlns:a16="http://schemas.microsoft.com/office/drawing/2014/main" id="{94A52479-72EB-4635-84AB-085DE8FBD741}"/>
              </a:ext>
            </a:extLst>
          </p:cNvPr>
          <p:cNvSpPr/>
          <p:nvPr/>
        </p:nvSpPr>
        <p:spPr>
          <a:xfrm>
            <a:off x="782991" y="5737944"/>
            <a:ext cx="446370" cy="22890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8" name="Picture 7">
            <a:extLst>
              <a:ext uri="{FF2B5EF4-FFF2-40B4-BE49-F238E27FC236}">
                <a16:creationId xmlns:a16="http://schemas.microsoft.com/office/drawing/2014/main" id="{D2FEEA3F-53EE-40BB-B64B-924865DD457A}"/>
              </a:ext>
            </a:extLst>
          </p:cNvPr>
          <p:cNvPicPr>
            <a:picLocks noChangeAspect="1"/>
          </p:cNvPicPr>
          <p:nvPr/>
        </p:nvPicPr>
        <p:blipFill>
          <a:blip r:embed="rId6"/>
          <a:stretch>
            <a:fillRect/>
          </a:stretch>
        </p:blipFill>
        <p:spPr>
          <a:xfrm>
            <a:off x="5627634" y="3428999"/>
            <a:ext cx="3252330" cy="2585019"/>
          </a:xfrm>
          <a:prstGeom prst="rect">
            <a:avLst/>
          </a:prstGeom>
        </p:spPr>
      </p:pic>
    </p:spTree>
    <p:extLst>
      <p:ext uri="{BB962C8B-B14F-4D97-AF65-F5344CB8AC3E}">
        <p14:creationId xmlns:p14="http://schemas.microsoft.com/office/powerpoint/2010/main" val="8034627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7CCE69-4FCF-42DA-B098-5C0B6EFACC79}"/>
              </a:ext>
            </a:extLst>
          </p:cNvPr>
          <p:cNvSpPr>
            <a:spLocks noGrp="1"/>
          </p:cNvSpPr>
          <p:nvPr>
            <p:ph type="sldNum" sz="quarter" idx="12"/>
          </p:nvPr>
        </p:nvSpPr>
        <p:spPr/>
        <p:txBody>
          <a:bodyPr/>
          <a:lstStyle/>
          <a:p>
            <a:fld id="{6767FADE-2612-3649-B495-F644A23F288B}" type="slidenum">
              <a:rPr lang="en-US" smtClean="0"/>
              <a:pPr/>
              <a:t>93</a:t>
            </a:fld>
            <a:endParaRPr lang="en-US"/>
          </a:p>
        </p:txBody>
      </p:sp>
      <p:sp>
        <p:nvSpPr>
          <p:cNvPr id="3" name="Title 2">
            <a:extLst>
              <a:ext uri="{FF2B5EF4-FFF2-40B4-BE49-F238E27FC236}">
                <a16:creationId xmlns:a16="http://schemas.microsoft.com/office/drawing/2014/main" id="{33C7CD2B-8336-4CBE-80D2-BC81930E54B9}"/>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Exercise 9 - Bootstrap</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39062D3-8A15-40FA-8B5E-1269022F2DC8}"/>
              </a:ext>
            </a:extLst>
          </p:cNvPr>
          <p:cNvSpPr>
            <a:spLocks noGrp="1"/>
          </p:cNvSpPr>
          <p:nvPr>
            <p:ph sz="quarter" idx="13"/>
          </p:nvPr>
        </p:nvSpPr>
        <p:spPr>
          <a:xfrm>
            <a:off x="665610" y="976420"/>
            <a:ext cx="7477125" cy="3759200"/>
          </a:xfrm>
        </p:spPr>
        <p:txBody>
          <a:bodyPr/>
          <a:lstStyle/>
          <a:p>
            <a:pPr marL="457200" indent="-457200">
              <a:buFont typeface="+mj-lt"/>
              <a:buAutoNum type="alphaLcParenR" startAt="3"/>
            </a:pPr>
            <a:r>
              <a:rPr lang="en-US" dirty="0">
                <a:latin typeface="Amasis MT Pro" panose="02040504050005020304" pitchFamily="18" charset="0"/>
              </a:rPr>
              <a:t>What is the purpose of using Bootstrap in a webpage?</a:t>
            </a:r>
          </a:p>
          <a:p>
            <a:pPr lvl="1"/>
            <a:r>
              <a:rPr lang="en-US" dirty="0">
                <a:solidFill>
                  <a:srgbClr val="0070C0"/>
                </a:solidFill>
                <a:latin typeface="Amasis MT Pro" panose="02040504050005020304" pitchFamily="18" charset="0"/>
              </a:rPr>
              <a:t>Bootstrap helps to style the elements in the webpage to improve the look and feel.</a:t>
            </a:r>
          </a:p>
          <a:p>
            <a:pPr marL="457200" indent="-457200">
              <a:buFont typeface="+mj-lt"/>
              <a:buAutoNum type="alphaLcParenR" startAt="4"/>
            </a:pPr>
            <a:r>
              <a:rPr lang="en-US" dirty="0">
                <a:latin typeface="Amasis MT Pro" panose="02040504050005020304" pitchFamily="18" charset="0"/>
              </a:rPr>
              <a:t>What are the changes in the webpage after applying the classes?</a:t>
            </a:r>
          </a:p>
          <a:p>
            <a:pPr lvl="1"/>
            <a:r>
              <a:rPr lang="en-US" dirty="0">
                <a:solidFill>
                  <a:srgbClr val="0070C0"/>
                </a:solidFill>
                <a:latin typeface="Amasis MT Pro" panose="02040504050005020304" pitchFamily="18" charset="0"/>
              </a:rPr>
              <a:t>The font family and border have changed, the table is centered</a:t>
            </a:r>
            <a:endParaRPr lang="en-SG" dirty="0">
              <a:solidFill>
                <a:srgbClr val="0070C0"/>
              </a:solidFill>
              <a:latin typeface="Amasis MT Pro" panose="02040504050005020304" pitchFamily="18" charset="0"/>
            </a:endParaRPr>
          </a:p>
        </p:txBody>
      </p:sp>
      <p:pic>
        <p:nvPicPr>
          <p:cNvPr id="9" name="Picture 8">
            <a:extLst>
              <a:ext uri="{FF2B5EF4-FFF2-40B4-BE49-F238E27FC236}">
                <a16:creationId xmlns:a16="http://schemas.microsoft.com/office/drawing/2014/main" id="{BFED2B25-656E-4D60-97E1-0A77C239419F}"/>
              </a:ext>
            </a:extLst>
          </p:cNvPr>
          <p:cNvPicPr>
            <a:picLocks noChangeAspect="1"/>
          </p:cNvPicPr>
          <p:nvPr/>
        </p:nvPicPr>
        <p:blipFill>
          <a:blip r:embed="rId2"/>
          <a:stretch>
            <a:fillRect/>
          </a:stretch>
        </p:blipFill>
        <p:spPr>
          <a:xfrm>
            <a:off x="1001265" y="4021228"/>
            <a:ext cx="3542988" cy="1860352"/>
          </a:xfrm>
          <a:prstGeom prst="rect">
            <a:avLst/>
          </a:prstGeom>
        </p:spPr>
      </p:pic>
      <p:pic>
        <p:nvPicPr>
          <p:cNvPr id="10" name="Picture 9">
            <a:extLst>
              <a:ext uri="{FF2B5EF4-FFF2-40B4-BE49-F238E27FC236}">
                <a16:creationId xmlns:a16="http://schemas.microsoft.com/office/drawing/2014/main" id="{51861804-C007-491F-9354-F2C35866DC7D}"/>
              </a:ext>
            </a:extLst>
          </p:cNvPr>
          <p:cNvPicPr>
            <a:picLocks noChangeAspect="1"/>
          </p:cNvPicPr>
          <p:nvPr/>
        </p:nvPicPr>
        <p:blipFill>
          <a:blip r:embed="rId3"/>
          <a:stretch>
            <a:fillRect/>
          </a:stretch>
        </p:blipFill>
        <p:spPr>
          <a:xfrm>
            <a:off x="4787862" y="4021227"/>
            <a:ext cx="3690528" cy="1937823"/>
          </a:xfrm>
          <a:prstGeom prst="rect">
            <a:avLst/>
          </a:prstGeom>
        </p:spPr>
      </p:pic>
    </p:spTree>
    <p:extLst>
      <p:ext uri="{BB962C8B-B14F-4D97-AF65-F5344CB8AC3E}">
        <p14:creationId xmlns:p14="http://schemas.microsoft.com/office/powerpoint/2010/main" val="19381068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E22E52C-3BF2-4896-A6ED-9732D1F69821}"/>
              </a:ext>
            </a:extLst>
          </p:cNvPr>
          <p:cNvPicPr>
            <a:picLocks noChangeAspect="1"/>
          </p:cNvPicPr>
          <p:nvPr/>
        </p:nvPicPr>
        <p:blipFill>
          <a:blip r:embed="rId3"/>
          <a:stretch>
            <a:fillRect/>
          </a:stretch>
        </p:blipFill>
        <p:spPr>
          <a:xfrm>
            <a:off x="297830" y="2425649"/>
            <a:ext cx="5600533" cy="2028977"/>
          </a:xfrm>
          <a:prstGeom prst="rect">
            <a:avLst/>
          </a:prstGeom>
          <a:ln>
            <a:solidFill>
              <a:schemeClr val="tx1"/>
            </a:solidFill>
          </a:ln>
        </p:spPr>
      </p:pic>
      <p:sp>
        <p:nvSpPr>
          <p:cNvPr id="2" name="Slide Number Placeholder 1">
            <a:extLst>
              <a:ext uri="{FF2B5EF4-FFF2-40B4-BE49-F238E27FC236}">
                <a16:creationId xmlns:a16="http://schemas.microsoft.com/office/drawing/2014/main" id="{FEE0523B-1188-49CD-884B-25088913C862}"/>
              </a:ext>
            </a:extLst>
          </p:cNvPr>
          <p:cNvSpPr>
            <a:spLocks noGrp="1"/>
          </p:cNvSpPr>
          <p:nvPr>
            <p:ph type="sldNum" sz="quarter" idx="12"/>
          </p:nvPr>
        </p:nvSpPr>
        <p:spPr/>
        <p:txBody>
          <a:bodyPr/>
          <a:lstStyle/>
          <a:p>
            <a:fld id="{6767FADE-2612-3649-B495-F644A23F288B}" type="slidenum">
              <a:rPr lang="en-US" smtClean="0"/>
              <a:pPr/>
              <a:t>94</a:t>
            </a:fld>
            <a:endParaRPr lang="en-US"/>
          </a:p>
        </p:txBody>
      </p:sp>
      <p:sp>
        <p:nvSpPr>
          <p:cNvPr id="3" name="Title 2">
            <a:extLst>
              <a:ext uri="{FF2B5EF4-FFF2-40B4-BE49-F238E27FC236}">
                <a16:creationId xmlns:a16="http://schemas.microsoft.com/office/drawing/2014/main" id="{5A7C1306-CD4A-4EB1-9707-0AB48FD8BDD8}"/>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Bootstrap - How it works</a:t>
            </a:r>
            <a:endParaRPr lang="en-SG" dirty="0">
              <a:solidFill>
                <a:schemeClr val="tx1"/>
              </a:solidFill>
              <a:latin typeface="Amasis MT Pro Black" panose="02040A04050005020304" pitchFamily="18" charset="0"/>
            </a:endParaRPr>
          </a:p>
        </p:txBody>
      </p:sp>
      <p:pic>
        <p:nvPicPr>
          <p:cNvPr id="10" name="Picture 9">
            <a:extLst>
              <a:ext uri="{FF2B5EF4-FFF2-40B4-BE49-F238E27FC236}">
                <a16:creationId xmlns:a16="http://schemas.microsoft.com/office/drawing/2014/main" id="{72A24D87-5A3D-4A4D-A78B-A4C99C9FB01E}"/>
              </a:ext>
            </a:extLst>
          </p:cNvPr>
          <p:cNvPicPr>
            <a:picLocks noChangeAspect="1"/>
          </p:cNvPicPr>
          <p:nvPr/>
        </p:nvPicPr>
        <p:blipFill>
          <a:blip r:embed="rId4"/>
          <a:stretch>
            <a:fillRect/>
          </a:stretch>
        </p:blipFill>
        <p:spPr>
          <a:xfrm>
            <a:off x="6328085" y="1772054"/>
            <a:ext cx="2718234" cy="4103804"/>
          </a:xfrm>
          <a:prstGeom prst="rect">
            <a:avLst/>
          </a:prstGeom>
          <a:ln>
            <a:solidFill>
              <a:schemeClr val="tx1"/>
            </a:solidFill>
          </a:ln>
        </p:spPr>
      </p:pic>
      <p:grpSp>
        <p:nvGrpSpPr>
          <p:cNvPr id="21" name="Group 20">
            <a:extLst>
              <a:ext uri="{FF2B5EF4-FFF2-40B4-BE49-F238E27FC236}">
                <a16:creationId xmlns:a16="http://schemas.microsoft.com/office/drawing/2014/main" id="{2D944F49-C035-446A-966B-9644860E10E9}"/>
              </a:ext>
            </a:extLst>
          </p:cNvPr>
          <p:cNvGrpSpPr/>
          <p:nvPr/>
        </p:nvGrpSpPr>
        <p:grpSpPr>
          <a:xfrm>
            <a:off x="346633" y="3283360"/>
            <a:ext cx="7638673" cy="1674060"/>
            <a:chOff x="346633" y="3283360"/>
            <a:chExt cx="7638673" cy="1674060"/>
          </a:xfrm>
        </p:grpSpPr>
        <p:sp>
          <p:nvSpPr>
            <p:cNvPr id="7" name="Rectangle 6">
              <a:extLst>
                <a:ext uri="{FF2B5EF4-FFF2-40B4-BE49-F238E27FC236}">
                  <a16:creationId xmlns:a16="http://schemas.microsoft.com/office/drawing/2014/main" id="{3F12FD11-5101-46C3-BF85-909CB1BB9CA8}"/>
                </a:ext>
              </a:extLst>
            </p:cNvPr>
            <p:cNvSpPr/>
            <p:nvPr/>
          </p:nvSpPr>
          <p:spPr>
            <a:xfrm>
              <a:off x="346633" y="3283360"/>
              <a:ext cx="5200208" cy="31355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AF5D3A16-2BF5-4143-BC28-EDA979331DD7}"/>
                </a:ext>
              </a:extLst>
            </p:cNvPr>
            <p:cNvSpPr txBox="1"/>
            <p:nvPr/>
          </p:nvSpPr>
          <p:spPr>
            <a:xfrm>
              <a:off x="665610" y="4508339"/>
              <a:ext cx="5088887" cy="415498"/>
            </a:xfrm>
            <a:prstGeom prst="rect">
              <a:avLst/>
            </a:prstGeom>
            <a:noFill/>
          </p:spPr>
          <p:txBody>
            <a:bodyPr wrap="square" rtlCol="0">
              <a:spAutoFit/>
            </a:bodyPr>
            <a:lstStyle/>
            <a:p>
              <a:r>
                <a:rPr lang="en-US" sz="1050" dirty="0">
                  <a:solidFill>
                    <a:srgbClr val="0070C0"/>
                  </a:solidFill>
                </a:rPr>
                <a:t>This links to the bootstrap </a:t>
              </a:r>
              <a:r>
                <a:rPr lang="en-US" sz="1050" dirty="0" err="1">
                  <a:solidFill>
                    <a:srgbClr val="0070C0"/>
                  </a:solidFill>
                </a:rPr>
                <a:t>css</a:t>
              </a:r>
              <a:r>
                <a:rPr lang="en-US" sz="1050" dirty="0">
                  <a:solidFill>
                    <a:srgbClr val="0070C0"/>
                  </a:solidFill>
                </a:rPr>
                <a:t> and </a:t>
              </a:r>
              <a:r>
                <a:rPr lang="en-US" sz="1050" dirty="0" err="1">
                  <a:solidFill>
                    <a:srgbClr val="0070C0"/>
                  </a:solidFill>
                </a:rPr>
                <a:t>js</a:t>
              </a:r>
              <a:r>
                <a:rPr lang="en-US" sz="1050" dirty="0">
                  <a:solidFill>
                    <a:srgbClr val="0070C0"/>
                  </a:solidFill>
                </a:rPr>
                <a:t> libraries.</a:t>
              </a:r>
            </a:p>
            <a:p>
              <a:endParaRPr lang="en-US" sz="1050" dirty="0">
                <a:solidFill>
                  <a:srgbClr val="0070C0"/>
                </a:solidFill>
              </a:endParaRPr>
            </a:p>
          </p:txBody>
        </p:sp>
        <p:sp>
          <p:nvSpPr>
            <p:cNvPr id="11" name="Rectangle 10">
              <a:extLst>
                <a:ext uri="{FF2B5EF4-FFF2-40B4-BE49-F238E27FC236}">
                  <a16:creationId xmlns:a16="http://schemas.microsoft.com/office/drawing/2014/main" id="{66A664FC-C905-4350-8E67-EB269B03DC5D}"/>
                </a:ext>
              </a:extLst>
            </p:cNvPr>
            <p:cNvSpPr/>
            <p:nvPr/>
          </p:nvSpPr>
          <p:spPr>
            <a:xfrm>
              <a:off x="6716495" y="4059258"/>
              <a:ext cx="1268811" cy="898162"/>
            </a:xfrm>
            <a:prstGeom prst="rect">
              <a:avLst/>
            </a:prstGeom>
            <a:noFill/>
            <a:ln w="19050">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14" name="Straight Arrow Connector 13">
              <a:extLst>
                <a:ext uri="{FF2B5EF4-FFF2-40B4-BE49-F238E27FC236}">
                  <a16:creationId xmlns:a16="http://schemas.microsoft.com/office/drawing/2014/main" id="{28A85D9E-411D-48F6-AF75-4EBA941128AF}"/>
                </a:ext>
              </a:extLst>
            </p:cNvPr>
            <p:cNvCxnSpPr>
              <a:cxnSpLocks/>
              <a:stCxn id="9" idx="0"/>
              <a:endCxn id="7" idx="2"/>
            </p:cNvCxnSpPr>
            <p:nvPr/>
          </p:nvCxnSpPr>
          <p:spPr>
            <a:xfrm flipH="1" flipV="1">
              <a:off x="2946737" y="3596914"/>
              <a:ext cx="263317" cy="91142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B319668-4732-456F-8AB8-22FBE92E0E52}"/>
                </a:ext>
              </a:extLst>
            </p:cNvPr>
            <p:cNvCxnSpPr>
              <a:cxnSpLocks/>
              <a:stCxn id="9" idx="0"/>
              <a:endCxn id="11" idx="1"/>
            </p:cNvCxnSpPr>
            <p:nvPr/>
          </p:nvCxnSpPr>
          <p:spPr>
            <a:xfrm>
              <a:off x="3210054" y="4508339"/>
              <a:ext cx="350644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129A08B1-8324-4702-A4A9-F6A21C7358B5}"/>
              </a:ext>
            </a:extLst>
          </p:cNvPr>
          <p:cNvGrpSpPr/>
          <p:nvPr/>
        </p:nvGrpSpPr>
        <p:grpSpPr>
          <a:xfrm>
            <a:off x="297830" y="937718"/>
            <a:ext cx="5677391" cy="2345642"/>
            <a:chOff x="297830" y="937718"/>
            <a:chExt cx="5677391" cy="2345642"/>
          </a:xfrm>
        </p:grpSpPr>
        <p:sp>
          <p:nvSpPr>
            <p:cNvPr id="33" name="Rectangle 32">
              <a:extLst>
                <a:ext uri="{FF2B5EF4-FFF2-40B4-BE49-F238E27FC236}">
                  <a16:creationId xmlns:a16="http://schemas.microsoft.com/office/drawing/2014/main" id="{27C93C05-7342-40B8-963D-90222E087010}"/>
                </a:ext>
              </a:extLst>
            </p:cNvPr>
            <p:cNvSpPr/>
            <p:nvPr/>
          </p:nvSpPr>
          <p:spPr>
            <a:xfrm>
              <a:off x="346633" y="3104780"/>
              <a:ext cx="5601144" cy="17858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4D0C41DB-8C53-458E-B337-3A4A20065C58}"/>
                </a:ext>
              </a:extLst>
            </p:cNvPr>
            <p:cNvSpPr txBox="1"/>
            <p:nvPr/>
          </p:nvSpPr>
          <p:spPr>
            <a:xfrm>
              <a:off x="297830" y="937718"/>
              <a:ext cx="5677391" cy="1223412"/>
            </a:xfrm>
            <a:prstGeom prst="rect">
              <a:avLst/>
            </a:prstGeom>
            <a:noFill/>
          </p:spPr>
          <p:txBody>
            <a:bodyPr wrap="square" rtlCol="0">
              <a:spAutoFit/>
            </a:bodyPr>
            <a:lstStyle/>
            <a:p>
              <a:r>
                <a:rPr lang="en-US" sz="1050" dirty="0">
                  <a:solidFill>
                    <a:srgbClr val="0070C0"/>
                  </a:solidFill>
                </a:rPr>
                <a:t>This </a:t>
              </a:r>
              <a:r>
                <a:rPr lang="en-US" sz="1050" b="1" dirty="0">
                  <a:solidFill>
                    <a:srgbClr val="0070C0"/>
                  </a:solidFill>
                </a:rPr>
                <a:t>meta</a:t>
              </a:r>
              <a:r>
                <a:rPr lang="en-US" sz="1050" dirty="0">
                  <a:solidFill>
                    <a:srgbClr val="0070C0"/>
                  </a:solidFill>
                </a:rPr>
                <a:t> </a:t>
              </a:r>
              <a:r>
                <a:rPr lang="en-US" sz="1050" b="1" dirty="0">
                  <a:solidFill>
                    <a:srgbClr val="0070C0"/>
                  </a:solidFill>
                </a:rPr>
                <a:t>viewport</a:t>
              </a:r>
              <a:r>
                <a:rPr lang="en-US" sz="1050" dirty="0">
                  <a:solidFill>
                    <a:srgbClr val="0070C0"/>
                  </a:solidFill>
                </a:rPr>
                <a:t> element gives the browser instructions on how to control the page's dimensions and scaling.</a:t>
              </a:r>
            </a:p>
            <a:p>
              <a:endParaRPr lang="en-US" sz="1050" dirty="0">
                <a:solidFill>
                  <a:srgbClr val="0070C0"/>
                </a:solidFill>
              </a:endParaRPr>
            </a:p>
            <a:p>
              <a:r>
                <a:rPr lang="en-US" sz="1050" b="1" dirty="0">
                  <a:solidFill>
                    <a:srgbClr val="0070C0"/>
                  </a:solidFill>
                </a:rPr>
                <a:t>width=device-width </a:t>
              </a:r>
              <a:r>
                <a:rPr lang="en-US" sz="1050" dirty="0">
                  <a:solidFill>
                    <a:srgbClr val="0070C0"/>
                  </a:solidFill>
                </a:rPr>
                <a:t>sets the width of the page to follow the screen-width of the device (depending on the device).</a:t>
              </a:r>
            </a:p>
            <a:p>
              <a:endParaRPr lang="en-US" sz="1050" dirty="0">
                <a:solidFill>
                  <a:srgbClr val="0070C0"/>
                </a:solidFill>
              </a:endParaRPr>
            </a:p>
            <a:p>
              <a:r>
                <a:rPr lang="en-US" sz="1050" b="1" dirty="0">
                  <a:solidFill>
                    <a:srgbClr val="0070C0"/>
                  </a:solidFill>
                </a:rPr>
                <a:t>initial-scale=1.0 </a:t>
              </a:r>
              <a:r>
                <a:rPr lang="en-US" sz="1050" dirty="0">
                  <a:solidFill>
                    <a:srgbClr val="0070C0"/>
                  </a:solidFill>
                </a:rPr>
                <a:t>sets the initial zoom level when the page is first loaded by the browser.</a:t>
              </a:r>
              <a:endParaRPr lang="en-SG" sz="1050" dirty="0">
                <a:solidFill>
                  <a:srgbClr val="0070C0"/>
                </a:solidFill>
              </a:endParaRPr>
            </a:p>
          </p:txBody>
        </p:sp>
        <p:cxnSp>
          <p:nvCxnSpPr>
            <p:cNvPr id="38" name="Straight Arrow Connector 37">
              <a:extLst>
                <a:ext uri="{FF2B5EF4-FFF2-40B4-BE49-F238E27FC236}">
                  <a16:creationId xmlns:a16="http://schemas.microsoft.com/office/drawing/2014/main" id="{27FEBC2C-0A35-40C4-A629-B5B3C46F9ADB}"/>
                </a:ext>
              </a:extLst>
            </p:cNvPr>
            <p:cNvCxnSpPr>
              <a:cxnSpLocks/>
              <a:stCxn id="36" idx="2"/>
              <a:endCxn id="33" idx="0"/>
            </p:cNvCxnSpPr>
            <p:nvPr/>
          </p:nvCxnSpPr>
          <p:spPr>
            <a:xfrm>
              <a:off x="3136526" y="2161130"/>
              <a:ext cx="10679" cy="94365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813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E22E52C-3BF2-4896-A6ED-9732D1F69821}"/>
              </a:ext>
            </a:extLst>
          </p:cNvPr>
          <p:cNvPicPr>
            <a:picLocks noChangeAspect="1"/>
          </p:cNvPicPr>
          <p:nvPr/>
        </p:nvPicPr>
        <p:blipFill>
          <a:blip r:embed="rId3"/>
          <a:stretch>
            <a:fillRect/>
          </a:stretch>
        </p:blipFill>
        <p:spPr>
          <a:xfrm>
            <a:off x="252299" y="2248551"/>
            <a:ext cx="5600533" cy="2028977"/>
          </a:xfrm>
          <a:prstGeom prst="rect">
            <a:avLst/>
          </a:prstGeom>
          <a:ln>
            <a:solidFill>
              <a:schemeClr val="tx1"/>
            </a:solidFill>
          </a:ln>
        </p:spPr>
      </p:pic>
      <p:sp>
        <p:nvSpPr>
          <p:cNvPr id="2" name="Slide Number Placeholder 1">
            <a:extLst>
              <a:ext uri="{FF2B5EF4-FFF2-40B4-BE49-F238E27FC236}">
                <a16:creationId xmlns:a16="http://schemas.microsoft.com/office/drawing/2014/main" id="{FEE0523B-1188-49CD-884B-25088913C862}"/>
              </a:ext>
            </a:extLst>
          </p:cNvPr>
          <p:cNvSpPr>
            <a:spLocks noGrp="1"/>
          </p:cNvSpPr>
          <p:nvPr>
            <p:ph type="sldNum" sz="quarter" idx="12"/>
          </p:nvPr>
        </p:nvSpPr>
        <p:spPr/>
        <p:txBody>
          <a:bodyPr/>
          <a:lstStyle/>
          <a:p>
            <a:fld id="{6767FADE-2612-3649-B495-F644A23F288B}" type="slidenum">
              <a:rPr lang="en-US" smtClean="0"/>
              <a:pPr/>
              <a:t>95</a:t>
            </a:fld>
            <a:endParaRPr lang="en-US"/>
          </a:p>
        </p:txBody>
      </p:sp>
      <p:sp>
        <p:nvSpPr>
          <p:cNvPr id="3" name="Title 2">
            <a:extLst>
              <a:ext uri="{FF2B5EF4-FFF2-40B4-BE49-F238E27FC236}">
                <a16:creationId xmlns:a16="http://schemas.microsoft.com/office/drawing/2014/main" id="{5A7C1306-CD4A-4EB1-9707-0AB48FD8BDD8}"/>
              </a:ext>
            </a:extLst>
          </p:cNvPr>
          <p:cNvSpPr>
            <a:spLocks noGrp="1"/>
          </p:cNvSpPr>
          <p:nvPr>
            <p:ph type="title"/>
          </p:nvPr>
        </p:nvSpPr>
        <p:spPr>
          <a:xfrm>
            <a:off x="665610" y="260714"/>
            <a:ext cx="7447032" cy="899602"/>
          </a:xfrm>
        </p:spPr>
        <p:txBody>
          <a:bodyPr>
            <a:normAutofit fontScale="90000"/>
          </a:bodyPr>
          <a:lstStyle/>
          <a:p>
            <a:r>
              <a:rPr lang="en-US" dirty="0">
                <a:solidFill>
                  <a:schemeClr val="tx1"/>
                </a:solidFill>
                <a:latin typeface="Amasis MT Pro Black" panose="02040A04050005020304" pitchFamily="18" charset="0"/>
              </a:rPr>
              <a:t>Bootstrap containers - How it works</a:t>
            </a:r>
            <a:endParaRPr lang="en-SG" dirty="0">
              <a:solidFill>
                <a:schemeClr val="tx1"/>
              </a:solidFill>
              <a:latin typeface="Amasis MT Pro Black" panose="02040A04050005020304" pitchFamily="18" charset="0"/>
            </a:endParaRPr>
          </a:p>
        </p:txBody>
      </p:sp>
      <p:pic>
        <p:nvPicPr>
          <p:cNvPr id="10" name="Picture 9">
            <a:extLst>
              <a:ext uri="{FF2B5EF4-FFF2-40B4-BE49-F238E27FC236}">
                <a16:creationId xmlns:a16="http://schemas.microsoft.com/office/drawing/2014/main" id="{72A24D87-5A3D-4A4D-A78B-A4C99C9FB01E}"/>
              </a:ext>
            </a:extLst>
          </p:cNvPr>
          <p:cNvPicPr>
            <a:picLocks noChangeAspect="1"/>
          </p:cNvPicPr>
          <p:nvPr/>
        </p:nvPicPr>
        <p:blipFill>
          <a:blip r:embed="rId4"/>
          <a:stretch>
            <a:fillRect/>
          </a:stretch>
        </p:blipFill>
        <p:spPr>
          <a:xfrm>
            <a:off x="6328085" y="1772054"/>
            <a:ext cx="2718234" cy="4103804"/>
          </a:xfrm>
          <a:prstGeom prst="rect">
            <a:avLst/>
          </a:prstGeom>
          <a:ln>
            <a:solidFill>
              <a:schemeClr val="tx1"/>
            </a:solidFill>
          </a:ln>
        </p:spPr>
      </p:pic>
      <p:grpSp>
        <p:nvGrpSpPr>
          <p:cNvPr id="22" name="Group 21">
            <a:extLst>
              <a:ext uri="{FF2B5EF4-FFF2-40B4-BE49-F238E27FC236}">
                <a16:creationId xmlns:a16="http://schemas.microsoft.com/office/drawing/2014/main" id="{465CCCAF-9EC5-49B7-A46C-ED5FF67C3C6A}"/>
              </a:ext>
            </a:extLst>
          </p:cNvPr>
          <p:cNvGrpSpPr/>
          <p:nvPr/>
        </p:nvGrpSpPr>
        <p:grpSpPr>
          <a:xfrm>
            <a:off x="1042480" y="4064001"/>
            <a:ext cx="4020170" cy="1710362"/>
            <a:chOff x="1042480" y="4064001"/>
            <a:chExt cx="4020170" cy="1710362"/>
          </a:xfrm>
        </p:grpSpPr>
        <p:sp>
          <p:nvSpPr>
            <p:cNvPr id="8" name="Rectangle 7">
              <a:extLst>
                <a:ext uri="{FF2B5EF4-FFF2-40B4-BE49-F238E27FC236}">
                  <a16:creationId xmlns:a16="http://schemas.microsoft.com/office/drawing/2014/main" id="{FF1F6EB3-562B-418E-B126-EB9E5F408D52}"/>
                </a:ext>
              </a:extLst>
            </p:cNvPr>
            <p:cNvSpPr/>
            <p:nvPr/>
          </p:nvSpPr>
          <p:spPr>
            <a:xfrm>
              <a:off x="1719277" y="4064001"/>
              <a:ext cx="2263444" cy="21352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62970B4F-1EF1-404F-B42E-40B5136EF099}"/>
                </a:ext>
              </a:extLst>
            </p:cNvPr>
            <p:cNvSpPr txBox="1"/>
            <p:nvPr/>
          </p:nvSpPr>
          <p:spPr>
            <a:xfrm>
              <a:off x="1042480" y="4835644"/>
              <a:ext cx="4020170" cy="938719"/>
            </a:xfrm>
            <a:prstGeom prst="rect">
              <a:avLst/>
            </a:prstGeom>
            <a:noFill/>
          </p:spPr>
          <p:txBody>
            <a:bodyPr wrap="square" rtlCol="0">
              <a:spAutoFit/>
            </a:bodyPr>
            <a:lstStyle/>
            <a:p>
              <a:r>
                <a:rPr lang="en-US" sz="1100" dirty="0">
                  <a:solidFill>
                    <a:srgbClr val="0070C0"/>
                  </a:solidFill>
                </a:rPr>
                <a:t>Here, we have added 2 classes from the bootstrap library. </a:t>
              </a:r>
            </a:p>
            <a:p>
              <a:endParaRPr lang="en-US" sz="1100" dirty="0">
                <a:solidFill>
                  <a:srgbClr val="0070C0"/>
                </a:solidFill>
              </a:endParaRPr>
            </a:p>
            <a:p>
              <a:r>
                <a:rPr lang="en-US" sz="1100" dirty="0">
                  <a:solidFill>
                    <a:srgbClr val="0070C0"/>
                  </a:solidFill>
                </a:rPr>
                <a:t>Notice we did not need to write any raw CSS code. This is because bootstrap has some pre-defined classes for us to use.(e.g. table, table-bordered)</a:t>
              </a:r>
              <a:endParaRPr lang="en-SG" sz="1100" dirty="0">
                <a:solidFill>
                  <a:srgbClr val="0070C0"/>
                </a:solidFill>
              </a:endParaRPr>
            </a:p>
          </p:txBody>
        </p:sp>
        <p:cxnSp>
          <p:nvCxnSpPr>
            <p:cNvPr id="19" name="Straight Arrow Connector 18">
              <a:extLst>
                <a:ext uri="{FF2B5EF4-FFF2-40B4-BE49-F238E27FC236}">
                  <a16:creationId xmlns:a16="http://schemas.microsoft.com/office/drawing/2014/main" id="{3DDB17A0-B0CC-4497-84CA-45A38570183E}"/>
                </a:ext>
              </a:extLst>
            </p:cNvPr>
            <p:cNvCxnSpPr>
              <a:cxnSpLocks/>
              <a:stCxn id="17" idx="0"/>
              <a:endCxn id="8" idx="2"/>
            </p:cNvCxnSpPr>
            <p:nvPr/>
          </p:nvCxnSpPr>
          <p:spPr>
            <a:xfrm flipH="1" flipV="1">
              <a:off x="2850999" y="4277529"/>
              <a:ext cx="201566" cy="55811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2F300FB3-E333-41B2-AC67-3F8BB066E136}"/>
              </a:ext>
            </a:extLst>
          </p:cNvPr>
          <p:cNvSpPr txBox="1"/>
          <p:nvPr/>
        </p:nvSpPr>
        <p:spPr>
          <a:xfrm>
            <a:off x="1223062" y="1725427"/>
            <a:ext cx="2619685" cy="261610"/>
          </a:xfrm>
          <a:prstGeom prst="rect">
            <a:avLst/>
          </a:prstGeom>
          <a:noFill/>
        </p:spPr>
        <p:txBody>
          <a:bodyPr wrap="square" rtlCol="0">
            <a:spAutoFit/>
          </a:bodyPr>
          <a:lstStyle/>
          <a:p>
            <a:r>
              <a:rPr lang="en-US" sz="1100" dirty="0">
                <a:solidFill>
                  <a:srgbClr val="0070C0"/>
                </a:solidFill>
              </a:rPr>
              <a:t>Using the default container class.</a:t>
            </a:r>
            <a:endParaRPr lang="en-SG" sz="1100" dirty="0">
              <a:solidFill>
                <a:srgbClr val="0070C0"/>
              </a:solidFill>
            </a:endParaRPr>
          </a:p>
        </p:txBody>
      </p:sp>
      <p:cxnSp>
        <p:nvCxnSpPr>
          <p:cNvPr id="13" name="Straight Arrow Connector 12">
            <a:extLst>
              <a:ext uri="{FF2B5EF4-FFF2-40B4-BE49-F238E27FC236}">
                <a16:creationId xmlns:a16="http://schemas.microsoft.com/office/drawing/2014/main" id="{8CC1D6E8-8096-4F54-AD46-F8643C9B70AF}"/>
              </a:ext>
            </a:extLst>
          </p:cNvPr>
          <p:cNvCxnSpPr>
            <a:cxnSpLocks/>
            <a:stCxn id="23" idx="2"/>
            <a:endCxn id="26" idx="0"/>
          </p:cNvCxnSpPr>
          <p:nvPr/>
        </p:nvCxnSpPr>
        <p:spPr>
          <a:xfrm flipH="1">
            <a:off x="1793241" y="1987037"/>
            <a:ext cx="739664" cy="193472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23BE2E56-7369-4341-8763-AA5D51D53F71}"/>
              </a:ext>
            </a:extLst>
          </p:cNvPr>
          <p:cNvSpPr/>
          <p:nvPr/>
        </p:nvSpPr>
        <p:spPr>
          <a:xfrm>
            <a:off x="904241" y="3921760"/>
            <a:ext cx="1778000" cy="14224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8829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1F4E8F-6751-44E6-9E10-339139D5D4F2}"/>
              </a:ext>
            </a:extLst>
          </p:cNvPr>
          <p:cNvSpPr>
            <a:spLocks noGrp="1"/>
          </p:cNvSpPr>
          <p:nvPr>
            <p:ph type="sldNum" sz="quarter" idx="12"/>
          </p:nvPr>
        </p:nvSpPr>
        <p:spPr/>
        <p:txBody>
          <a:bodyPr/>
          <a:lstStyle/>
          <a:p>
            <a:fld id="{6767FADE-2612-3649-B495-F644A23F288B}" type="slidenum">
              <a:rPr lang="en-US" smtClean="0"/>
              <a:pPr/>
              <a:t>96</a:t>
            </a:fld>
            <a:endParaRPr lang="en-US"/>
          </a:p>
        </p:txBody>
      </p:sp>
      <p:sp>
        <p:nvSpPr>
          <p:cNvPr id="3" name="Title 2">
            <a:extLst>
              <a:ext uri="{FF2B5EF4-FFF2-40B4-BE49-F238E27FC236}">
                <a16:creationId xmlns:a16="http://schemas.microsoft.com/office/drawing/2014/main" id="{E1F51A24-73EF-48D4-86F9-6A5661063C4A}"/>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Problems with Spring ?</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73537D78-188C-4244-BB76-6E2B677BA6E1}"/>
              </a:ext>
            </a:extLst>
          </p:cNvPr>
          <p:cNvSpPr>
            <a:spLocks noGrp="1"/>
          </p:cNvSpPr>
          <p:nvPr>
            <p:ph sz="quarter" idx="13"/>
          </p:nvPr>
        </p:nvSpPr>
        <p:spPr>
          <a:xfrm>
            <a:off x="665610" y="1375792"/>
            <a:ext cx="7477125" cy="3759200"/>
          </a:xfrm>
        </p:spPr>
        <p:txBody>
          <a:bodyPr/>
          <a:lstStyle/>
          <a:p>
            <a:r>
              <a:rPr lang="en-US" sz="2800" dirty="0">
                <a:latin typeface="Amasis MT Pro" panose="02040504050005020304" pitchFamily="18" charset="0"/>
              </a:rPr>
              <a:t>Huge Framework</a:t>
            </a:r>
          </a:p>
          <a:p>
            <a:endParaRPr lang="en-US" sz="2800" dirty="0">
              <a:latin typeface="Amasis MT Pro" panose="02040504050005020304" pitchFamily="18" charset="0"/>
            </a:endParaRPr>
          </a:p>
          <a:p>
            <a:r>
              <a:rPr lang="en-US" sz="2800" dirty="0">
                <a:latin typeface="Amasis MT Pro" panose="02040504050005020304" pitchFamily="18" charset="0"/>
              </a:rPr>
              <a:t>Multiple set up steps</a:t>
            </a:r>
          </a:p>
          <a:p>
            <a:endParaRPr lang="en-US" sz="2800" dirty="0">
              <a:latin typeface="Amasis MT Pro" panose="02040504050005020304" pitchFamily="18" charset="0"/>
            </a:endParaRPr>
          </a:p>
          <a:p>
            <a:r>
              <a:rPr lang="en-US" sz="2800" dirty="0">
                <a:latin typeface="Amasis MT Pro" panose="02040504050005020304" pitchFamily="18" charset="0"/>
              </a:rPr>
              <a:t>Multiple configuration steps.</a:t>
            </a:r>
          </a:p>
          <a:p>
            <a:endParaRPr lang="en-US" sz="2800" dirty="0">
              <a:latin typeface="Amasis MT Pro" panose="02040504050005020304" pitchFamily="18" charset="0"/>
            </a:endParaRPr>
          </a:p>
          <a:p>
            <a:r>
              <a:rPr lang="en-US" sz="2800" dirty="0">
                <a:latin typeface="Amasis MT Pro" panose="02040504050005020304" pitchFamily="18" charset="0"/>
              </a:rPr>
              <a:t>Multiple build and deploy steps.</a:t>
            </a:r>
          </a:p>
        </p:txBody>
      </p:sp>
    </p:spTree>
    <p:extLst>
      <p:ext uri="{BB962C8B-B14F-4D97-AF65-F5344CB8AC3E}">
        <p14:creationId xmlns:p14="http://schemas.microsoft.com/office/powerpoint/2010/main" val="28906957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Amasis MT Pro Black" panose="02040A04050005020304" pitchFamily="18" charset="0"/>
              </a:rPr>
              <a:t>Summary</a:t>
            </a:r>
            <a:endParaRPr lang="en-SG" dirty="0">
              <a:solidFill>
                <a:schemeClr val="tx1"/>
              </a:solidFill>
              <a:latin typeface="Amasis MT Pro Black" panose="02040A04050005020304" pitchFamily="18" charset="0"/>
            </a:endParaRPr>
          </a:p>
        </p:txBody>
      </p:sp>
      <p:sp>
        <p:nvSpPr>
          <p:cNvPr id="3" name="Content Placeholder 2"/>
          <p:cNvSpPr>
            <a:spLocks noGrp="1"/>
          </p:cNvSpPr>
          <p:nvPr>
            <p:ph sz="quarter" idx="13"/>
          </p:nvPr>
        </p:nvSpPr>
        <p:spPr>
          <a:xfrm>
            <a:off x="531628" y="1010093"/>
            <a:ext cx="8431619" cy="5587193"/>
          </a:xfrm>
        </p:spPr>
        <p:txBody>
          <a:bodyPr/>
          <a:lstStyle/>
          <a:p>
            <a:r>
              <a:rPr lang="en-US" sz="2800" dirty="0">
                <a:latin typeface="Amasis MT Pro" panose="02040504050005020304" pitchFamily="18" charset="0"/>
              </a:rPr>
              <a:t>In this lesson, you learnt about:</a:t>
            </a:r>
          </a:p>
          <a:p>
            <a:pPr lvl="1"/>
            <a:r>
              <a:rPr lang="en-US" sz="2800" dirty="0">
                <a:latin typeface="Amasis MT Pro" panose="02040504050005020304" pitchFamily="18" charset="0"/>
              </a:rPr>
              <a:t>The Spring framework</a:t>
            </a:r>
          </a:p>
          <a:p>
            <a:pPr lvl="1"/>
            <a:endParaRPr lang="en-US" sz="2800" dirty="0">
              <a:latin typeface="Amasis MT Pro" panose="02040504050005020304" pitchFamily="18" charset="0"/>
            </a:endParaRPr>
          </a:p>
          <a:p>
            <a:pPr lvl="1"/>
            <a:r>
              <a:rPr lang="en-US" sz="2800" dirty="0">
                <a:latin typeface="Amasis MT Pro" panose="02040504050005020304" pitchFamily="18" charset="0"/>
              </a:rPr>
              <a:t>Model-View-Controllers</a:t>
            </a:r>
          </a:p>
          <a:p>
            <a:pPr marL="457200" lvl="1" indent="0">
              <a:buNone/>
            </a:pPr>
            <a:endParaRPr lang="en-US" sz="2800" b="1" dirty="0">
              <a:latin typeface="Amasis MT Pro" panose="02040504050005020304" pitchFamily="18" charset="0"/>
            </a:endParaRPr>
          </a:p>
          <a:p>
            <a:pPr lvl="1"/>
            <a:r>
              <a:rPr lang="en-US" sz="2800" dirty="0">
                <a:latin typeface="Amasis MT Pro" panose="02040504050005020304" pitchFamily="18" charset="0"/>
              </a:rPr>
              <a:t>Creating a simple webpage hosted on a web server</a:t>
            </a:r>
          </a:p>
          <a:p>
            <a:pPr lvl="1"/>
            <a:endParaRPr lang="en-US" sz="2800" dirty="0">
              <a:latin typeface="Amasis MT Pro" panose="02040504050005020304" pitchFamily="18" charset="0"/>
            </a:endParaRPr>
          </a:p>
          <a:p>
            <a:pPr lvl="1"/>
            <a:r>
              <a:rPr lang="en-US" sz="2800" dirty="0">
                <a:latin typeface="Amasis MT Pro" panose="02040504050005020304" pitchFamily="18" charset="0"/>
              </a:rPr>
              <a:t>Responsive Web Design  - Using Bootstrap to style a web page</a:t>
            </a:r>
          </a:p>
          <a:p>
            <a:pPr lvl="1"/>
            <a:endParaRPr lang="en-SG" dirty="0">
              <a:latin typeface="Amasis MT Pro" panose="02040504050005020304" pitchFamily="18" charset="0"/>
            </a:endParaRPr>
          </a:p>
        </p:txBody>
      </p:sp>
      <p:sp>
        <p:nvSpPr>
          <p:cNvPr id="4" name="Slide Number Placeholder 3"/>
          <p:cNvSpPr>
            <a:spLocks noGrp="1"/>
          </p:cNvSpPr>
          <p:nvPr>
            <p:ph type="sldNum" sz="quarter" idx="12"/>
          </p:nvPr>
        </p:nvSpPr>
        <p:spPr/>
        <p:txBody>
          <a:bodyPr/>
          <a:lstStyle/>
          <a:p>
            <a:fld id="{6767FADE-2612-3649-B495-F644A23F288B}" type="slidenum">
              <a:rPr lang="en-US" smtClean="0"/>
              <a:pPr/>
              <a:t>97</a:t>
            </a:fld>
            <a:endParaRPr lang="en-US"/>
          </a:p>
        </p:txBody>
      </p:sp>
    </p:spTree>
    <p:extLst>
      <p:ext uri="{BB962C8B-B14F-4D97-AF65-F5344CB8AC3E}">
        <p14:creationId xmlns:p14="http://schemas.microsoft.com/office/powerpoint/2010/main" val="9204650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0415" y="2540256"/>
            <a:ext cx="7627426" cy="2018718"/>
          </a:xfrm>
        </p:spPr>
        <p:txBody>
          <a:bodyPr>
            <a:normAutofit/>
          </a:bodyPr>
          <a:lstStyle/>
          <a:p>
            <a:pPr algn="ctr">
              <a:lnSpc>
                <a:spcPct val="150000"/>
              </a:lnSpc>
            </a:pPr>
            <a:r>
              <a:rPr lang="en-SG" dirty="0">
                <a:solidFill>
                  <a:schemeClr val="tx1"/>
                </a:solidFill>
                <a:latin typeface="Amasis MT Pro Black" panose="02040A04050005020304" pitchFamily="18" charset="0"/>
              </a:rPr>
              <a:t>Thank You</a:t>
            </a:r>
            <a:br>
              <a:rPr lang="en-SG" dirty="0">
                <a:solidFill>
                  <a:schemeClr val="tx1"/>
                </a:solidFill>
                <a:latin typeface="Amasis MT Pro Black" panose="02040A04050005020304" pitchFamily="18" charset="0"/>
              </a:rPr>
            </a:br>
            <a:r>
              <a:rPr lang="en-SG" dirty="0">
                <a:solidFill>
                  <a:schemeClr val="tx1"/>
                </a:solidFill>
                <a:latin typeface="Amasis MT Pro Black" panose="02040A04050005020304" pitchFamily="18" charset="0"/>
              </a:rPr>
              <a:t>Q&amp;A</a:t>
            </a:r>
          </a:p>
        </p:txBody>
      </p:sp>
      <p:sp>
        <p:nvSpPr>
          <p:cNvPr id="3" name="AutoShape 2">
            <a:extLst>
              <a:ext uri="{FF2B5EF4-FFF2-40B4-BE49-F238E27FC236}">
                <a16:creationId xmlns:a16="http://schemas.microsoft.com/office/drawing/2014/main" id="{DB1CF652-3D37-4DA4-B791-1A9E3096500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Tree>
    <p:extLst>
      <p:ext uri="{BB962C8B-B14F-4D97-AF65-F5344CB8AC3E}">
        <p14:creationId xmlns:p14="http://schemas.microsoft.com/office/powerpoint/2010/main" val="25734058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BB185EAE5C4B24999F64AF816DDB529" ma:contentTypeVersion="17" ma:contentTypeDescription="Create a new document." ma:contentTypeScope="" ma:versionID="f2aebd5d5002920bfc2b4d31be87c640">
  <xsd:schema xmlns:xsd="http://www.w3.org/2001/XMLSchema" xmlns:xs="http://www.w3.org/2001/XMLSchema" xmlns:p="http://schemas.microsoft.com/office/2006/metadata/properties" xmlns:ns1="http://schemas.microsoft.com/sharepoint/v3" xmlns:ns2="802e93c6-f87a-4558-8da6-f509a09420d4" xmlns:ns3="dcf6e893-e20c-40e6-ba02-1fef41a8159d" targetNamespace="http://schemas.microsoft.com/office/2006/metadata/properties" ma:root="true" ma:fieldsID="da9d474fe441384720708f7728306596" ns1:_="" ns2:_="" ns3:_="">
    <xsd:import namespace="http://schemas.microsoft.com/sharepoint/v3"/>
    <xsd:import namespace="802e93c6-f87a-4558-8da6-f509a09420d4"/>
    <xsd:import namespace="dcf6e893-e20c-40e6-ba02-1fef41a8159d"/>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2e93c6-f87a-4558-8da6-f509a09420d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f6e893-e20c-40e6-ba02-1fef41a8159d"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file>

<file path=customXml/item3.xml><?xml version="1.0" encoding="utf-8"?>
<p:properties xmlns:p="http://schemas.microsoft.com/office/2006/metadata/properties" xmlns:xsi="http://www.w3.org/2001/XMLSchema-instance">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2E4ABE32-148C-4D3F-856B-40298B70A3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02e93c6-f87a-4558-8da6-f509a09420d4"/>
    <ds:schemaRef ds:uri="dcf6e893-e20c-40e6-ba02-1fef41a815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6F58642-DCA4-4B9E-93C2-6AE1B7B5BDF3}">
  <ds:schemaRefs>
    <ds:schemaRef ds:uri="http://schemas.microsoft.com/sharepoint/v3/contenttype/forms"/>
  </ds:schemaRefs>
</ds:datastoreItem>
</file>

<file path=customXml/itemProps3.xml><?xml version="1.0" encoding="utf-8"?>
<ds:datastoreItem xmlns:ds="http://schemas.openxmlformats.org/officeDocument/2006/customXml" ds:itemID="{FFC1F916-8138-43C8-8AF9-7993F3E3DCCA}">
  <ds:schemaRefs>
    <ds:schemaRef ds:uri="http://schemas.microsoft.com/office/2006/documentManagement/types"/>
    <ds:schemaRef ds:uri="http://purl.org/dc/elements/1.1/"/>
    <ds:schemaRef ds:uri="http://purl.org/dc/terms/"/>
    <ds:schemaRef ds:uri="http://schemas.microsoft.com/office/2006/metadata/properties"/>
    <ds:schemaRef ds:uri="c13a296c-d2c5-4ce8-9328-996c56804050"/>
    <ds:schemaRef ds:uri="http://www.w3.org/XML/1998/namespace"/>
    <ds:schemaRef ds:uri="http://schemas.microsoft.com/office/infopath/2007/PartnerControls"/>
    <ds:schemaRef ds:uri="http://schemas.openxmlformats.org/package/2006/metadata/core-properties"/>
    <ds:schemaRef ds:uri="http://purl.org/dc/dcmitype/"/>
    <ds:schemaRef ds:uri="http://schemas.microsoft.com/sharepoint/v3"/>
  </ds:schemaRefs>
</ds:datastoreItem>
</file>

<file path=docMetadata/LabelInfo.xml><?xml version="1.0" encoding="utf-8"?>
<clbl:labelList xmlns:clbl="http://schemas.microsoft.com/office/2020/mipLabelMetadata">
  <clbl:label id="{b70f6a2e-9a0b-44bc-9fcb-55781401e2f0}" enabled="1" method="Standard" siteId="{f688b0d0-79f0-40a4-8644-35fcdee9d0f3}" contentBits="1" removed="0"/>
</clbl:labelList>
</file>

<file path=docProps/app.xml><?xml version="1.0" encoding="utf-8"?>
<Properties xmlns="http://schemas.openxmlformats.org/officeDocument/2006/extended-properties" xmlns:vt="http://schemas.openxmlformats.org/officeDocument/2006/docPropsVTypes">
  <TotalTime>22870</TotalTime>
  <Words>6227</Words>
  <Application>Microsoft Office PowerPoint</Application>
  <PresentationFormat>On-screen Show (4:3)</PresentationFormat>
  <Paragraphs>824</Paragraphs>
  <Slides>98</Slides>
  <Notes>65</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2</vt:i4>
      </vt:variant>
      <vt:variant>
        <vt:lpstr>Slide Titles</vt:lpstr>
      </vt:variant>
      <vt:variant>
        <vt:i4>98</vt:i4>
      </vt:variant>
    </vt:vector>
  </HeadingPairs>
  <TitlesOfParts>
    <vt:vector size="111" baseType="lpstr">
      <vt:lpstr>Amasis MT Pro</vt:lpstr>
      <vt:lpstr>Amasis MT Pro Black</vt:lpstr>
      <vt:lpstr>Arial</vt:lpstr>
      <vt:lpstr>Calibri</vt:lpstr>
      <vt:lpstr>Calibri Light</vt:lpstr>
      <vt:lpstr>Consolas</vt:lpstr>
      <vt:lpstr>Segoe UI</vt:lpstr>
      <vt:lpstr>Trebuchet MS</vt:lpstr>
      <vt:lpstr>Verdana</vt:lpstr>
      <vt:lpstr>Office Theme</vt:lpstr>
      <vt:lpstr>1_Office Theme</vt:lpstr>
      <vt:lpstr>Document</vt:lpstr>
      <vt:lpstr>Presentation</vt:lpstr>
      <vt:lpstr>Building Enterprise Java Applications with Spring  </vt:lpstr>
      <vt:lpstr>Welcome and admin matters</vt:lpstr>
      <vt:lpstr>Admin matters</vt:lpstr>
      <vt:lpstr>Trainers</vt:lpstr>
      <vt:lpstr>Schedule</vt:lpstr>
      <vt:lpstr>Topics Covered in this course</vt:lpstr>
      <vt:lpstr>Web architecture: Client-Server </vt:lpstr>
      <vt:lpstr>Some web terminologies</vt:lpstr>
      <vt:lpstr>A website address/URL</vt:lpstr>
      <vt:lpstr>E-Commerce</vt:lpstr>
      <vt:lpstr>E-Commerce</vt:lpstr>
      <vt:lpstr>Payment Systems</vt:lpstr>
      <vt:lpstr>Payment Systems</vt:lpstr>
      <vt:lpstr>Digital Payment Charges</vt:lpstr>
      <vt:lpstr>PowerPoint Presentation</vt:lpstr>
      <vt:lpstr>What is Spring Boot ?</vt:lpstr>
      <vt:lpstr>What is Spring ?</vt:lpstr>
      <vt:lpstr>Spring  Framework ?</vt:lpstr>
      <vt:lpstr>Spring  MVC Framework ?</vt:lpstr>
      <vt:lpstr>Spring  MVC Framework ?</vt:lpstr>
      <vt:lpstr>BREAK</vt:lpstr>
      <vt:lpstr>Spring Boot  Set up – Software Requirements: </vt:lpstr>
      <vt:lpstr>Software Requirements</vt:lpstr>
      <vt:lpstr>Exercise 1 – Create your first project</vt:lpstr>
      <vt:lpstr>PowerPoint Presentation</vt:lpstr>
      <vt:lpstr>Exercise 1 – Create your first project</vt:lpstr>
      <vt:lpstr>Exercise 1 – Create your first project</vt:lpstr>
      <vt:lpstr>Exercise 1 – Create your first project</vt:lpstr>
      <vt:lpstr>Spring Boot project structure</vt:lpstr>
      <vt:lpstr>Application.properties</vt:lpstr>
      <vt:lpstr>Pom.xml - Overview</vt:lpstr>
      <vt:lpstr>Pom.xml - Maven</vt:lpstr>
      <vt:lpstr>Pom.xml</vt:lpstr>
      <vt:lpstr>Pom.xml - parent</vt:lpstr>
      <vt:lpstr>Pom.xml - dependencies</vt:lpstr>
      <vt:lpstr>Java dependencies</vt:lpstr>
      <vt:lpstr>Exercise 2: Resource locations</vt:lpstr>
      <vt:lpstr>Resource locations</vt:lpstr>
      <vt:lpstr>Spring Boot Application </vt:lpstr>
      <vt:lpstr>Run Spring Boot Application </vt:lpstr>
      <vt:lpstr>LUNCH</vt:lpstr>
      <vt:lpstr>PowerPoint Presentation</vt:lpstr>
      <vt:lpstr>REST API   MVC – Models, Views and Controllers</vt:lpstr>
      <vt:lpstr>Models, Views and Controllers</vt:lpstr>
      <vt:lpstr>Exercise 3 – Hello World!</vt:lpstr>
      <vt:lpstr>Exercise 3 – Hello World!</vt:lpstr>
      <vt:lpstr>Exercise 3 – Hello World!- Controller</vt:lpstr>
      <vt:lpstr>Exercise 3 – Hello World!- Controller</vt:lpstr>
      <vt:lpstr>Exercise 3 – Hello World!- Controller</vt:lpstr>
      <vt:lpstr>Exercise 3 – Hello World!- Controller</vt:lpstr>
      <vt:lpstr>Exercise 3 – Hello World!- Controller</vt:lpstr>
      <vt:lpstr>Exercise 3 – Hello World!- Controller</vt:lpstr>
      <vt:lpstr>Exercise 3 – Hello World!- View</vt:lpstr>
      <vt:lpstr>Exercise 3 – Hello World!- View</vt:lpstr>
      <vt:lpstr>Exercise 3 – Hello World!- View</vt:lpstr>
      <vt:lpstr>Exercise 3 – Hello World!- Run</vt:lpstr>
      <vt:lpstr>PowerPoint Presentation</vt:lpstr>
      <vt:lpstr>PowerPoint Presentation</vt:lpstr>
      <vt:lpstr>PowerPoint Presentation</vt:lpstr>
      <vt:lpstr>How it works – Application class</vt:lpstr>
      <vt:lpstr>How it works - Annotations</vt:lpstr>
      <vt:lpstr>How it works - Annotations</vt:lpstr>
      <vt:lpstr>How it works – Controller class, View</vt:lpstr>
      <vt:lpstr>PowerPoint Presentation</vt:lpstr>
      <vt:lpstr>PowerPoint Presentation</vt:lpstr>
      <vt:lpstr>Exercise 4 – How it works</vt:lpstr>
      <vt:lpstr>Exercise 4 – How it works</vt:lpstr>
      <vt:lpstr>Exercise 5 – Create a Booklink website</vt:lpstr>
      <vt:lpstr>Exercise 5 – Create a Booklink Controller</vt:lpstr>
      <vt:lpstr>PowerPoint Presentation</vt:lpstr>
      <vt:lpstr>PowerPoint Presentation</vt:lpstr>
      <vt:lpstr>PowerPoint Presentation</vt:lpstr>
      <vt:lpstr>PowerPoint Presentation</vt:lpstr>
      <vt:lpstr>PowerPoint Presentation</vt:lpstr>
      <vt:lpstr>PowerPoint Presentation</vt:lpstr>
      <vt:lpstr>BREAK</vt:lpstr>
      <vt:lpstr>Styling a web page</vt:lpstr>
      <vt:lpstr>Responsive Web Design</vt:lpstr>
      <vt:lpstr>Bootstrap</vt:lpstr>
      <vt:lpstr>Bootstrap Files</vt:lpstr>
      <vt:lpstr>Bootstrap – Container class</vt:lpstr>
      <vt:lpstr>Bootstrap – Container class</vt:lpstr>
      <vt:lpstr>Bootstrap – Container class</vt:lpstr>
      <vt:lpstr>Bootstrap - Breakpoints</vt:lpstr>
      <vt:lpstr>Bootstrap – Container class breakpoints</vt:lpstr>
      <vt:lpstr>Exercise 6 - Containers </vt:lpstr>
      <vt:lpstr>Exercise 7 – Container classes</vt:lpstr>
      <vt:lpstr>Exercise 7 – Container classes</vt:lpstr>
      <vt:lpstr>Bootstrap - Tables</vt:lpstr>
      <vt:lpstr>Exercise 8 - Tables</vt:lpstr>
      <vt:lpstr>Exercise 8 - Tables</vt:lpstr>
      <vt:lpstr>Exercise 8 - Bootstrap</vt:lpstr>
      <vt:lpstr>Exercise 9 - Bootstrap</vt:lpstr>
      <vt:lpstr>Bootstrap - How it works</vt:lpstr>
      <vt:lpstr>Bootstrap containers - How it works</vt:lpstr>
      <vt:lpstr>Problems with Spring ?</vt:lpstr>
      <vt:lpstr>Summary</vt:lpstr>
      <vt:lpstr>Thank You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Kavitha Muniraj (RP); Magdalene Lim (RP)</dc:creator>
  <cp:lastModifiedBy>Kavitha Muniraj (RP)</cp:lastModifiedBy>
  <cp:revision>8</cp:revision>
  <dcterms:created xsi:type="dcterms:W3CDTF">2011-06-07T03:26:48Z</dcterms:created>
  <dcterms:modified xsi:type="dcterms:W3CDTF">2022-09-12T07:22:50Z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0x0101002BB185EAE5C4B24999F64AF816DDB529</vt:lpwstr>
  </property>
  <property fmtid="{D5CDD505-2E9C-101B-9397-08002B2CF9AE}" pid="3" name="MSIP_Label_b70f6a2e-9a0b-44bc-9fcb-55781401e2f0_Enabled">
    <vt:lpwstr>true</vt:lpwstr>
  </property>
  <property fmtid="{D5CDD505-2E9C-101B-9397-08002B2CF9AE}" pid="4" name="MSIP_Label_b70f6a2e-9a0b-44bc-9fcb-55781401e2f0_SetDate">
    <vt:lpwstr>2022-04-04T00:39:59Z</vt:lpwstr>
  </property>
  <property fmtid="{D5CDD505-2E9C-101B-9397-08002B2CF9AE}" pid="5" name="MSIP_Label_b70f6a2e-9a0b-44bc-9fcb-55781401e2f0_Method">
    <vt:lpwstr>Standard</vt:lpwstr>
  </property>
  <property fmtid="{D5CDD505-2E9C-101B-9397-08002B2CF9AE}" pid="6" name="MSIP_Label_b70f6a2e-9a0b-44bc-9fcb-55781401e2f0_Name">
    <vt:lpwstr>NON-SENSITIVE</vt:lpwstr>
  </property>
  <property fmtid="{D5CDD505-2E9C-101B-9397-08002B2CF9AE}" pid="7" name="MSIP_Label_b70f6a2e-9a0b-44bc-9fcb-55781401e2f0_SiteId">
    <vt:lpwstr>f688b0d0-79f0-40a4-8644-35fcdee9d0f3</vt:lpwstr>
  </property>
  <property fmtid="{D5CDD505-2E9C-101B-9397-08002B2CF9AE}" pid="8" name="MSIP_Label_b70f6a2e-9a0b-44bc-9fcb-55781401e2f0_ActionId">
    <vt:lpwstr>72612d2c-f7ab-487d-b5ea-91b032e61b8b</vt:lpwstr>
  </property>
  <property fmtid="{D5CDD505-2E9C-101B-9397-08002B2CF9AE}" pid="9" name="MSIP_Label_b70f6a2e-9a0b-44bc-9fcb-55781401e2f0_ContentBits">
    <vt:lpwstr>1</vt:lpwstr>
  </property>
</Properties>
</file>